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83" r:id="rId3"/>
    <p:sldId id="284" r:id="rId4"/>
    <p:sldId id="265" r:id="rId5"/>
    <p:sldId id="261" r:id="rId6"/>
    <p:sldId id="262" r:id="rId7"/>
    <p:sldId id="257" r:id="rId8"/>
    <p:sldId id="266" r:id="rId9"/>
    <p:sldId id="272" r:id="rId10"/>
    <p:sldId id="275" r:id="rId11"/>
    <p:sldId id="277" r:id="rId12"/>
    <p:sldId id="278" r:id="rId13"/>
    <p:sldId id="279" r:id="rId14"/>
    <p:sldId id="280" r:id="rId15"/>
    <p:sldId id="281" r:id="rId16"/>
    <p:sldId id="282" r:id="rId17"/>
    <p:sldId id="259" r:id="rId18"/>
    <p:sldId id="260" r:id="rId19"/>
    <p:sldId id="263" r:id="rId20"/>
    <p:sldId id="264" r:id="rId21"/>
    <p:sldId id="267" r:id="rId22"/>
    <p:sldId id="268" r:id="rId23"/>
    <p:sldId id="258" r:id="rId24"/>
    <p:sldId id="273" r:id="rId25"/>
    <p:sldId id="269" r:id="rId26"/>
    <p:sldId id="27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E68"/>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0" autoAdjust="0"/>
    <p:restoredTop sz="94660"/>
  </p:normalViewPr>
  <p:slideViewPr>
    <p:cSldViewPr snapToGrid="0">
      <p:cViewPr varScale="1">
        <p:scale>
          <a:sx n="114" d="100"/>
          <a:sy n="114" d="100"/>
        </p:scale>
        <p:origin x="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6509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68495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951064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30906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740310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428130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11/30/23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534461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6441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84209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5011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3995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62277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46784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535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6913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2345051-2045-45DA-935E-2E3CA1A69ADC}" type="datetimeFigureOut">
              <a:rPr lang="en-US" smtClean="0"/>
              <a:t>11/30/23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2596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36355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2345051-2045-45DA-935E-2E3CA1A69ADC}" type="datetimeFigureOut">
              <a:rPr lang="en-US" smtClean="0"/>
              <a:t>11/30/23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76457662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itprotoday.com/sql-server/myspace-answers-question-why-sql-server#close-modal"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wiredelta.com/the-epic-tale-myspace-technical-failure/" TargetMode="External"/><Relationship Id="rId5" Type="http://schemas.openxmlformats.org/officeDocument/2006/relationships/hyperlink" Target="https://www.codecademy.com/resources/blog/myspace-and-the-coding-legacy/" TargetMode="External"/><Relationship Id="rId4" Type="http://schemas.openxmlformats.org/officeDocument/2006/relationships/hyperlink" Target="http://highscalability.com/myspace-architectur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8" name="Picture 4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 name="Picture 4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0" name="Rectangle 4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F4D7CB8-4B38-7E93-5D15-45B1E5BB112F}"/>
              </a:ext>
            </a:extLst>
          </p:cNvPr>
          <p:cNvSpPr txBox="1">
            <a:spLocks/>
          </p:cNvSpPr>
          <p:nvPr/>
        </p:nvSpPr>
        <p:spPr>
          <a:xfrm>
            <a:off x="569050" y="609395"/>
            <a:ext cx="3108626" cy="156312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sz="3200" b="0" i="0" kern="1200" dirty="0">
                <a:solidFill>
                  <a:srgbClr val="EBEBEB"/>
                </a:solidFill>
                <a:latin typeface="Times New Roman" panose="02020603050405020304" pitchFamily="18" charset="0"/>
                <a:cs typeface="Times New Roman" panose="02020603050405020304" pitchFamily="18" charset="0"/>
              </a:rPr>
              <a:t>The Rise And Fall Of MySpace</a:t>
            </a:r>
          </a:p>
        </p:txBody>
      </p:sp>
      <p:sp>
        <p:nvSpPr>
          <p:cNvPr id="5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3" name="Freeform: Shape 4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54" name="Rectangle 53">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5C0F5723-F0BA-B9B4-97D3-F70B1CF4A980}"/>
              </a:ext>
            </a:extLst>
          </p:cNvPr>
          <p:cNvSpPr txBox="1"/>
          <p:nvPr/>
        </p:nvSpPr>
        <p:spPr>
          <a:xfrm>
            <a:off x="522760" y="3770467"/>
            <a:ext cx="3108057" cy="1729363"/>
          </a:xfrm>
          <a:prstGeom prst="rect">
            <a:avLst/>
          </a:prstGeom>
        </p:spPr>
        <p:txBody>
          <a:bodyPr vert="horz" lIns="91440" tIns="45720" rIns="91440" bIns="45720" rtlCol="0">
            <a:noAutofit/>
          </a:bodyPr>
          <a:lstStyle/>
          <a:p>
            <a:pPr marL="0" marR="0" algn="ctr">
              <a:lnSpc>
                <a:spcPct val="90000"/>
              </a:lnSpc>
              <a:spcBef>
                <a:spcPts val="1000"/>
              </a:spcBef>
              <a:buClr>
                <a:schemeClr val="bg2">
                  <a:lumMod val="40000"/>
                  <a:lumOff val="60000"/>
                </a:schemeClr>
              </a:buClr>
              <a:buSzPct val="80000"/>
            </a:pPr>
            <a:r>
              <a:rPr lang="en-US" sz="1200" dirty="0">
                <a:solidFill>
                  <a:srgbClr val="FFFFFF"/>
                </a:solidFill>
                <a:effectLst/>
                <a:latin typeface="+mj-lt"/>
                <a:ea typeface="+mj-ea"/>
                <a:cs typeface="+mj-cs"/>
              </a:rPr>
              <a:t> </a:t>
            </a:r>
          </a:p>
          <a:p>
            <a:pPr marL="0" marR="0" algn="ctr">
              <a:lnSpc>
                <a:spcPct val="90000"/>
              </a:lnSpc>
              <a:spcBef>
                <a:spcPts val="1000"/>
              </a:spcBef>
              <a:buClr>
                <a:schemeClr val="bg2">
                  <a:lumMod val="40000"/>
                  <a:lumOff val="60000"/>
                </a:schemeClr>
              </a:buClr>
              <a:buSzPct val="80000"/>
            </a:pPr>
            <a:r>
              <a:rPr lang="en-US" sz="1200" dirty="0">
                <a:solidFill>
                  <a:srgbClr val="FFFFFF"/>
                </a:solidFill>
                <a:effectLst/>
                <a:latin typeface="Times New Roman" panose="02020603050405020304" pitchFamily="18" charset="0"/>
                <a:ea typeface="+mj-ea"/>
                <a:cs typeface="Times New Roman" panose="02020603050405020304" pitchFamily="18" charset="0"/>
              </a:rPr>
              <a:t>Course :- Advanced Database Systems</a:t>
            </a:r>
          </a:p>
          <a:p>
            <a:pPr marL="0" marR="0" algn="ctr">
              <a:lnSpc>
                <a:spcPct val="90000"/>
              </a:lnSpc>
              <a:spcBef>
                <a:spcPts val="1000"/>
              </a:spcBef>
              <a:buClr>
                <a:schemeClr val="bg2">
                  <a:lumMod val="40000"/>
                  <a:lumOff val="60000"/>
                </a:schemeClr>
              </a:buClr>
              <a:buSzPct val="80000"/>
            </a:pPr>
            <a:r>
              <a:rPr lang="en-US" sz="1200" dirty="0">
                <a:solidFill>
                  <a:srgbClr val="FFFFFF"/>
                </a:solidFill>
                <a:effectLst/>
                <a:latin typeface="Times New Roman" panose="02020603050405020304" pitchFamily="18" charset="0"/>
                <a:ea typeface="+mj-ea"/>
                <a:cs typeface="Times New Roman" panose="02020603050405020304" pitchFamily="18" charset="0"/>
              </a:rPr>
              <a:t>Instructor :- Prof. </a:t>
            </a:r>
            <a:r>
              <a:rPr lang="en-US" sz="1200" dirty="0" err="1">
                <a:solidFill>
                  <a:srgbClr val="FFFFFF"/>
                </a:solidFill>
                <a:effectLst/>
                <a:latin typeface="Times New Roman" panose="02020603050405020304" pitchFamily="18" charset="0"/>
                <a:ea typeface="+mj-ea"/>
                <a:cs typeface="Times New Roman" panose="02020603050405020304" pitchFamily="18" charset="0"/>
              </a:rPr>
              <a:t>Barun</a:t>
            </a:r>
            <a:r>
              <a:rPr lang="en-US" sz="1200" dirty="0">
                <a:solidFill>
                  <a:srgbClr val="FFFFFF"/>
                </a:solidFill>
                <a:effectLst/>
                <a:latin typeface="Times New Roman" panose="02020603050405020304" pitchFamily="18" charset="0"/>
                <a:ea typeface="+mj-ea"/>
                <a:cs typeface="Times New Roman" panose="02020603050405020304" pitchFamily="18" charset="0"/>
              </a:rPr>
              <a:t> Chandra</a:t>
            </a:r>
          </a:p>
          <a:p>
            <a:pPr marL="0" marR="0" algn="ctr">
              <a:lnSpc>
                <a:spcPct val="90000"/>
              </a:lnSpc>
              <a:spcBef>
                <a:spcPts val="1000"/>
              </a:spcBef>
              <a:buClr>
                <a:schemeClr val="bg2">
                  <a:lumMod val="40000"/>
                  <a:lumOff val="60000"/>
                </a:schemeClr>
              </a:buClr>
              <a:buSzPct val="80000"/>
            </a:pPr>
            <a:r>
              <a:rPr lang="en-US" sz="1200" dirty="0">
                <a:solidFill>
                  <a:srgbClr val="FFFFFF"/>
                </a:solidFill>
                <a:effectLst/>
                <a:latin typeface="Times New Roman" panose="02020603050405020304" pitchFamily="18" charset="0"/>
                <a:ea typeface="+mj-ea"/>
                <a:cs typeface="Times New Roman" panose="02020603050405020304" pitchFamily="18" charset="0"/>
              </a:rPr>
              <a:t>Course ID :- CSCI-6624-02</a:t>
            </a:r>
          </a:p>
          <a:p>
            <a:pPr marL="0" marR="0" algn="ctr">
              <a:lnSpc>
                <a:spcPct val="90000"/>
              </a:lnSpc>
              <a:spcBef>
                <a:spcPts val="1000"/>
              </a:spcBef>
              <a:buClr>
                <a:schemeClr val="bg2">
                  <a:lumMod val="40000"/>
                  <a:lumOff val="60000"/>
                </a:schemeClr>
              </a:buClr>
              <a:buSzPct val="80000"/>
            </a:pPr>
            <a:r>
              <a:rPr lang="en-US" sz="1200" dirty="0">
                <a:solidFill>
                  <a:srgbClr val="FFFFFF"/>
                </a:solidFill>
                <a:effectLst/>
                <a:latin typeface="Times New Roman" panose="02020603050405020304" pitchFamily="18" charset="0"/>
                <a:ea typeface="+mj-ea"/>
                <a:cs typeface="Times New Roman" panose="02020603050405020304" pitchFamily="18" charset="0"/>
              </a:rPr>
              <a:t>Session :- Fall 2023</a:t>
            </a:r>
          </a:p>
          <a:p>
            <a:pPr algn="ctr">
              <a:lnSpc>
                <a:spcPct val="90000"/>
              </a:lnSpc>
              <a:spcBef>
                <a:spcPts val="1000"/>
              </a:spcBef>
              <a:buClr>
                <a:schemeClr val="bg2">
                  <a:lumMod val="40000"/>
                  <a:lumOff val="60000"/>
                </a:schemeClr>
              </a:buClr>
              <a:buSzPct val="80000"/>
              <a:buFont typeface="Wingdings 3" charset="2"/>
              <a:buChar char=""/>
            </a:pPr>
            <a:endParaRPr lang="en-US" sz="1200" dirty="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7B39CCFA-1F16-8FD5-AA04-6A8BC91A9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3438" y="1906843"/>
            <a:ext cx="5550860" cy="3122357"/>
          </a:xfrm>
          <a:prstGeom prst="rect">
            <a:avLst/>
          </a:prstGeom>
          <a:effectLst/>
        </p:spPr>
      </p:pic>
      <p:sp>
        <p:nvSpPr>
          <p:cNvPr id="11" name="TextBox 10">
            <a:extLst>
              <a:ext uri="{FF2B5EF4-FFF2-40B4-BE49-F238E27FC236}">
                <a16:creationId xmlns:a16="http://schemas.microsoft.com/office/drawing/2014/main" id="{8C5847C2-EC24-918D-EEA6-56FF22EE6CE4}"/>
              </a:ext>
            </a:extLst>
          </p:cNvPr>
          <p:cNvSpPr txBox="1"/>
          <p:nvPr/>
        </p:nvSpPr>
        <p:spPr>
          <a:xfrm>
            <a:off x="297533" y="2509312"/>
            <a:ext cx="3441946" cy="1200329"/>
          </a:xfrm>
          <a:prstGeom prst="rect">
            <a:avLst/>
          </a:prstGeom>
          <a:noFill/>
        </p:spPr>
        <p:txBody>
          <a:bodyPr wrap="square" rtlCol="0" anchor="ctr">
            <a:spAutoFit/>
          </a:bodyPr>
          <a:lstStyle/>
          <a:p>
            <a:pPr algn="ctr">
              <a:lnSpc>
                <a:spcPct val="150000"/>
              </a:lnSpc>
            </a:pPr>
            <a:r>
              <a:rPr lang="en-US" sz="1800" dirty="0">
                <a:solidFill>
                  <a:schemeClr val="bg1"/>
                </a:solidFill>
                <a:latin typeface="Times New Roman" panose="02020603050405020304" pitchFamily="18" charset="0"/>
                <a:cs typeface="Times New Roman" panose="02020603050405020304" pitchFamily="18" charset="0"/>
              </a:rPr>
              <a:t>Venkata Praveen </a:t>
            </a:r>
            <a:r>
              <a:rPr lang="en-US" sz="1800" dirty="0" err="1">
                <a:solidFill>
                  <a:schemeClr val="bg1"/>
                </a:solidFill>
                <a:latin typeface="Times New Roman" panose="02020603050405020304" pitchFamily="18" charset="0"/>
                <a:cs typeface="Times New Roman" panose="02020603050405020304" pitchFamily="18" charset="0"/>
              </a:rPr>
              <a:t>Mannepalli</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Rajdeep Bhattacharya</a:t>
            </a:r>
          </a:p>
          <a:p>
            <a:endParaRPr lang="en-US" dirty="0"/>
          </a:p>
        </p:txBody>
      </p:sp>
    </p:spTree>
    <p:extLst>
      <p:ext uri="{BB962C8B-B14F-4D97-AF65-F5344CB8AC3E}">
        <p14:creationId xmlns:p14="http://schemas.microsoft.com/office/powerpoint/2010/main" val="232224050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ctrTitle"/>
          </p:nvPr>
        </p:nvSpPr>
        <p:spPr>
          <a:xfrm>
            <a:off x="4872012" y="1447800"/>
            <a:ext cx="5222325" cy="3329581"/>
          </a:xfrm>
        </p:spPr>
        <p:txBody>
          <a:bodyPr>
            <a:normAutofit/>
          </a:bodyPr>
          <a:lstStyle/>
          <a:p>
            <a:r>
              <a:rPr lang="en-US" dirty="0">
                <a:solidFill>
                  <a:srgbClr val="EBEBEB"/>
                </a:solidFill>
              </a:rPr>
              <a:t>FALL OF MYSPACE</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42001" r="5552" b="-2"/>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Tree>
    <p:extLst>
      <p:ext uri="{BB962C8B-B14F-4D97-AF65-F5344CB8AC3E}">
        <p14:creationId xmlns:p14="http://schemas.microsoft.com/office/powerpoint/2010/main" val="31417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ctrTitle"/>
          </p:nvPr>
        </p:nvSpPr>
        <p:spPr>
          <a:xfrm>
            <a:off x="370149" y="517754"/>
            <a:ext cx="5183158" cy="876149"/>
          </a:xfrm>
        </p:spPr>
        <p:txBody>
          <a:bodyPr vert="horz" lIns="91440" tIns="45720" rIns="91440" bIns="45720" rtlCol="0" anchor="t">
            <a:normAutofit/>
          </a:bodyPr>
          <a:lstStyle/>
          <a:p>
            <a:r>
              <a:rPr lang="en-US" sz="4200" dirty="0">
                <a:solidFill>
                  <a:srgbClr val="EBEBEB"/>
                </a:solidFill>
                <a:latin typeface="Times New Roman" panose="02020603050405020304" pitchFamily="18" charset="0"/>
                <a:cs typeface="Times New Roman" panose="02020603050405020304" pitchFamily="18" charset="0"/>
              </a:rPr>
              <a:t>Front-end and changes</a:t>
            </a:r>
          </a:p>
        </p:txBody>
      </p:sp>
      <p:sp>
        <p:nvSpPr>
          <p:cNvPr id="3" name="Subtitle 2">
            <a:extLst>
              <a:ext uri="{FF2B5EF4-FFF2-40B4-BE49-F238E27FC236}">
                <a16:creationId xmlns:a16="http://schemas.microsoft.com/office/drawing/2014/main" id="{AB7AA191-FF0B-9E5D-C0B3-42045AA5516C}"/>
              </a:ext>
            </a:extLst>
          </p:cNvPr>
          <p:cNvSpPr>
            <a:spLocks noGrp="1"/>
          </p:cNvSpPr>
          <p:nvPr>
            <p:ph type="subTitle" idx="1"/>
          </p:nvPr>
        </p:nvSpPr>
        <p:spPr>
          <a:xfrm>
            <a:off x="370149" y="2003502"/>
            <a:ext cx="6188189" cy="3785419"/>
          </a:xfrm>
        </p:spPr>
        <p:txBody>
          <a:bodyPr vert="horz" lIns="91440" tIns="45720" rIns="91440" bIns="45720" rtlCol="0">
            <a:normAutofit/>
          </a:bodyPr>
          <a:lstStyle/>
          <a:p>
            <a:pPr marL="285750" indent="-285750">
              <a:buFont typeface="Wingdings 3" charset="2"/>
              <a:buChar char=""/>
            </a:pPr>
            <a:r>
              <a:rPr lang="en-US" sz="1800" cap="none" dirty="0">
                <a:solidFill>
                  <a:srgbClr val="FFFFFF"/>
                </a:solidFill>
                <a:effectLst/>
                <a:latin typeface="Times New Roman" panose="02020603050405020304" pitchFamily="18" charset="0"/>
                <a:cs typeface="Times New Roman" panose="02020603050405020304" pitchFamily="18" charset="0"/>
              </a:rPr>
              <a:t>The site ran on Perl, under the Apache web server and MySQL DBMS and everything looked promising.</a:t>
            </a:r>
          </a:p>
          <a:p>
            <a:endParaRPr lang="en-US" sz="1800" cap="none" dirty="0">
              <a:solidFill>
                <a:srgbClr val="FFFFFF"/>
              </a:solidFill>
              <a:latin typeface="Times New Roman" panose="02020603050405020304" pitchFamily="18" charset="0"/>
              <a:cs typeface="Times New Roman" panose="02020603050405020304" pitchFamily="18" charset="0"/>
            </a:endParaRPr>
          </a:p>
          <a:p>
            <a:pPr marL="285750" indent="-285750">
              <a:buFont typeface="Wingdings 3" charset="2"/>
              <a:buChar char=""/>
            </a:pPr>
            <a:r>
              <a:rPr lang="en-US" sz="1800" cap="none" dirty="0">
                <a:solidFill>
                  <a:srgbClr val="FFFFFF"/>
                </a:solidFill>
                <a:effectLst/>
                <a:latin typeface="Times New Roman" panose="02020603050405020304" pitchFamily="18" charset="0"/>
                <a:cs typeface="Times New Roman" panose="02020603050405020304" pitchFamily="18" charset="0"/>
              </a:rPr>
              <a:t>However, this setup was unfamiliar to other intermix media programmers who had experience working under Adobe Cold Fusion. They rewrote the program under Cold Fusion.</a:t>
            </a:r>
            <a:endParaRPr lang="en-US" sz="1800" cap="none" dirty="0">
              <a:solidFill>
                <a:srgbClr val="FFFFFF"/>
              </a:solidFill>
              <a:latin typeface="Times New Roman" panose="02020603050405020304" pitchFamily="18" charset="0"/>
              <a:cs typeface="Times New Roman" panose="02020603050405020304" pitchFamily="18" charset="0"/>
            </a:endParaRP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185" r="273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3639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658413" y="2226929"/>
            <a:ext cx="3786554" cy="2055274"/>
          </a:xfrm>
        </p:spPr>
        <p:txBody>
          <a:bodyPr vert="horz" lIns="91440" tIns="45720" rIns="91440" bIns="45720" rtlCol="0" anchor="b">
            <a:normAutofit/>
          </a:bodyPr>
          <a:lstStyle/>
          <a:p>
            <a:pPr>
              <a:lnSpc>
                <a:spcPct val="90000"/>
              </a:lnSpc>
            </a:pPr>
            <a:r>
              <a:rPr lang="en-US" dirty="0">
                <a:latin typeface="Times New Roman" panose="02020603050405020304" pitchFamily="18" charset="0"/>
                <a:cs typeface="Times New Roman" panose="02020603050405020304" pitchFamily="18" charset="0"/>
              </a:rPr>
              <a:t>Why MySpace?</a:t>
            </a:r>
            <a:br>
              <a:rPr lang="en-US"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Fortunately for My Space, their launch took place exactly when the most popular social network, Friendster, restarted having performance issues.</a:t>
            </a:r>
          </a:p>
        </p:txBody>
      </p:sp>
      <p:pic>
        <p:nvPicPr>
          <p:cNvPr id="9" name="Picture 8" descr="A screenshot of a website&#10;&#10;Description automatically generated">
            <a:extLst>
              <a:ext uri="{FF2B5EF4-FFF2-40B4-BE49-F238E27FC236}">
                <a16:creationId xmlns:a16="http://schemas.microsoft.com/office/drawing/2014/main" id="{E2DB37AF-A96C-48BD-C6E6-9B0FA95F2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665" y="543509"/>
            <a:ext cx="4534924" cy="2711057"/>
          </a:xfrm>
          <a:prstGeom prst="rect">
            <a:avLst/>
          </a:prstGeom>
          <a:ln>
            <a:solidFill>
              <a:schemeClr val="accent1">
                <a:shade val="15000"/>
              </a:schemeClr>
            </a:solidFill>
          </a:ln>
          <a:effectLst/>
        </p:spPr>
      </p:pic>
      <p:pic>
        <p:nvPicPr>
          <p:cNvPr id="7" name="Content Placeholder 6" descr="A screenshot of a computer&#10;&#10;Description automatically generated">
            <a:extLst>
              <a:ext uri="{FF2B5EF4-FFF2-40B4-BE49-F238E27FC236}">
                <a16:creationId xmlns:a16="http://schemas.microsoft.com/office/drawing/2014/main" id="{DA51AC76-B4E6-3334-3EA7-E97DB927AC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665" y="3592443"/>
            <a:ext cx="4534924" cy="2658666"/>
          </a:xfrm>
          <a:prstGeom prst="rect">
            <a:avLst/>
          </a:prstGeom>
          <a:ln>
            <a:solidFill>
              <a:schemeClr val="accent1">
                <a:shade val="15000"/>
              </a:schemeClr>
            </a:solidFill>
          </a:ln>
          <a:effectLst/>
        </p:spPr>
      </p:pic>
    </p:spTree>
    <p:extLst>
      <p:ext uri="{BB962C8B-B14F-4D97-AF65-F5344CB8AC3E}">
        <p14:creationId xmlns:p14="http://schemas.microsoft.com/office/powerpoint/2010/main" val="57642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 </a:t>
            </a:r>
            <a:r>
              <a:rPr lang="en-US" dirty="0">
                <a:solidFill>
                  <a:srgbClr val="EBEBEB"/>
                </a:solidFill>
                <a:latin typeface="Times New Roman" panose="02020603050405020304" pitchFamily="18" charset="0"/>
                <a:cs typeface="Times New Roman" panose="02020603050405020304" pitchFamily="18" charset="0"/>
              </a:rPr>
              <a:t>Why SQL Server?</a:t>
            </a:r>
          </a:p>
        </p:txBody>
      </p:sp>
      <p:sp>
        <p:nvSpPr>
          <p:cNvPr id="7" name="Content Placeholder 6">
            <a:extLst>
              <a:ext uri="{FF2B5EF4-FFF2-40B4-BE49-F238E27FC236}">
                <a16:creationId xmlns:a16="http://schemas.microsoft.com/office/drawing/2014/main" id="{69E14854-9FC9-C4B8-7064-5F1384B92DEF}"/>
              </a:ext>
            </a:extLst>
          </p:cNvPr>
          <p:cNvSpPr>
            <a:spLocks noGrp="1"/>
          </p:cNvSpPr>
          <p:nvPr>
            <p:ph idx="1"/>
          </p:nvPr>
        </p:nvSpPr>
        <p:spPr>
          <a:xfrm>
            <a:off x="648930" y="2438400"/>
            <a:ext cx="6188189" cy="3785419"/>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Windows Platform, SQL servers</a:t>
            </a:r>
          </a:p>
          <a:p>
            <a:pPr marL="0" indent="0">
              <a:buNone/>
            </a:pPr>
            <a:endParaRPr lang="en-US" dirty="0">
              <a:solidFill>
                <a:srgbClr val="FFFFFF"/>
              </a:solidFill>
              <a:latin typeface="Times New Roman" panose="02020603050405020304" pitchFamily="18" charset="0"/>
              <a:cs typeface="Times New Roman" panose="02020603050405020304" pitchFamily="18" charset="0"/>
            </a:endParaRPr>
          </a:p>
          <a:p>
            <a:r>
              <a:rPr lang="en-US" dirty="0">
                <a:solidFill>
                  <a:srgbClr val="FFFFFF"/>
                </a:solidFill>
                <a:latin typeface="Times New Roman" panose="02020603050405020304" pitchFamily="18" charset="0"/>
                <a:cs typeface="Times New Roman" panose="02020603050405020304" pitchFamily="18" charset="0"/>
              </a:rPr>
              <a:t>Rapid Development</a:t>
            </a:r>
          </a:p>
          <a:p>
            <a:endParaRPr lang="en-US" dirty="0">
              <a:solidFill>
                <a:srgbClr val="FFFFFF"/>
              </a:solidFill>
              <a:latin typeface="Times New Roman" panose="02020603050405020304" pitchFamily="18" charset="0"/>
              <a:cs typeface="Times New Roman" panose="02020603050405020304" pitchFamily="18" charset="0"/>
            </a:endParaRPr>
          </a:p>
          <a:p>
            <a:r>
              <a:rPr lang="en-US" dirty="0">
                <a:solidFill>
                  <a:srgbClr val="FFFFFF"/>
                </a:solidFill>
                <a:latin typeface="Times New Roman" panose="02020603050405020304" pitchFamily="18" charset="0"/>
                <a:cs typeface="Times New Roman" panose="02020603050405020304" pitchFamily="18" charset="0"/>
              </a:rPr>
              <a:t>One Instance of a server running on one server</a:t>
            </a:r>
          </a:p>
          <a:p>
            <a:pPr marL="0" indent="0">
              <a:buNone/>
            </a:pPr>
            <a:endParaRPr lang="en-US" dirty="0">
              <a:solidFill>
                <a:srgbClr val="FFFFFF"/>
              </a:solidFill>
              <a:latin typeface="Times New Roman" panose="02020603050405020304" pitchFamily="18" charset="0"/>
              <a:cs typeface="Times New Roman" panose="02020603050405020304" pitchFamily="18" charset="0"/>
            </a:endParaRPr>
          </a:p>
          <a:p>
            <a:r>
              <a:rPr lang="en-US" dirty="0">
                <a:solidFill>
                  <a:srgbClr val="FFFFFF"/>
                </a:solidFill>
                <a:latin typeface="Times New Roman" panose="02020603050405020304" pitchFamily="18" charset="0"/>
                <a:cs typeface="Times New Roman" panose="02020603050405020304" pitchFamily="18" charset="0"/>
              </a:rPr>
              <a:t>Easy to modify and make changes of existing users.</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185" r="273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52320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509289" y="2982045"/>
            <a:ext cx="5682711" cy="1338147"/>
          </a:xfrm>
        </p:spPr>
        <p:txBody>
          <a:bodyPr vert="horz" lIns="91440" tIns="45720" rIns="91440" bIns="45720" rtlCol="0" anchor="b">
            <a:normAutofit fontScale="90000"/>
          </a:bodyPr>
          <a:lstStyle/>
          <a:p>
            <a:pPr>
              <a:lnSpc>
                <a:spcPct val="90000"/>
              </a:lnSpc>
            </a:pPr>
            <a:r>
              <a:rPr lang="en-US" kern="1200" dirty="0">
                <a:solidFill>
                  <a:schemeClr val="tx2"/>
                </a:solidFill>
                <a:latin typeface="Times New Roman" panose="02020603050405020304" pitchFamily="18" charset="0"/>
                <a:cs typeface="Times New Roman" panose="02020603050405020304" pitchFamily="18" charset="0"/>
              </a:rPr>
              <a:t>My </a:t>
            </a:r>
            <a:r>
              <a:rPr lang="en-US" sz="4700" dirty="0">
                <a:latin typeface="Times New Roman" panose="02020603050405020304" pitchFamily="18" charset="0"/>
                <a:cs typeface="Times New Roman" panose="02020603050405020304" pitchFamily="18" charset="0"/>
              </a:rPr>
              <a:t>Space</a:t>
            </a:r>
            <a:r>
              <a:rPr lang="en-US" dirty="0">
                <a:latin typeface="Times New Roman" panose="02020603050405020304" pitchFamily="18" charset="0"/>
                <a:cs typeface="Times New Roman" panose="02020603050405020304" pitchFamily="18" charset="0"/>
              </a:rPr>
              <a:t> Through Years...,</a:t>
            </a:r>
            <a:br>
              <a:rPr lang="en-US" sz="2400" kern="1200" dirty="0">
                <a:solidFill>
                  <a:schemeClr val="tx2"/>
                </a:solidFill>
                <a:latin typeface="Times New Roman" panose="02020603050405020304" pitchFamily="18" charset="0"/>
                <a:cs typeface="Times New Roman" panose="02020603050405020304" pitchFamily="18" charset="0"/>
              </a:rPr>
            </a:br>
            <a:endParaRPr lang="en-US" sz="1800" kern="1200" dirty="0">
              <a:solidFill>
                <a:schemeClr val="tx2"/>
              </a:solidFill>
              <a:latin typeface="Times New Roman" panose="02020603050405020304" pitchFamily="18" charset="0"/>
              <a:cs typeface="Times New Roman" panose="02020603050405020304" pitchFamily="18" charset="0"/>
            </a:endParaRPr>
          </a:p>
        </p:txBody>
      </p:sp>
      <p:pic>
        <p:nvPicPr>
          <p:cNvPr id="10" name="Picture 2" descr="myspace vs facebook">
            <a:extLst>
              <a:ext uri="{FF2B5EF4-FFF2-40B4-BE49-F238E27FC236}">
                <a16:creationId xmlns:a16="http://schemas.microsoft.com/office/drawing/2014/main" id="{628D5AF1-32BD-7638-5957-1CBD1EC514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331" y="1737895"/>
            <a:ext cx="6002273" cy="382644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15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48929" y="629267"/>
            <a:ext cx="4346817" cy="909602"/>
          </a:xfrm>
        </p:spPr>
        <p:txBody>
          <a:bodyPr>
            <a:normAutofit/>
          </a:bodyPr>
          <a:lstStyle/>
          <a:p>
            <a:r>
              <a:rPr lang="en-US" dirty="0">
                <a:solidFill>
                  <a:srgbClr val="EBEBEB"/>
                </a:solidFill>
              </a:rPr>
              <a:t> </a:t>
            </a:r>
            <a:r>
              <a:rPr lang="en-US" dirty="0">
                <a:solidFill>
                  <a:srgbClr val="EBEBEB"/>
                </a:solidFill>
                <a:latin typeface="Times New Roman" panose="02020603050405020304" pitchFamily="18" charset="0"/>
                <a:cs typeface="Times New Roman" panose="02020603050405020304" pitchFamily="18" charset="0"/>
              </a:rPr>
              <a:t>Architecture</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t="20783" b="9123"/>
          <a:stretch/>
        </p:blipFill>
        <p:spPr>
          <a:xfrm>
            <a:off x="7644729" y="2241373"/>
            <a:ext cx="3350373" cy="1884599"/>
          </a:xfrm>
          <a:prstGeom prst="rect">
            <a:avLst/>
          </a:prstGeom>
          <a:effectLst/>
        </p:spPr>
      </p:pic>
      <p:sp>
        <p:nvSpPr>
          <p:cNvPr id="6" name="Content Placeholder 5">
            <a:extLst>
              <a:ext uri="{FF2B5EF4-FFF2-40B4-BE49-F238E27FC236}">
                <a16:creationId xmlns:a16="http://schemas.microsoft.com/office/drawing/2014/main" id="{99BC63F5-CBB8-2513-65CE-E2C5EEC4E20F}"/>
              </a:ext>
            </a:extLst>
          </p:cNvPr>
          <p:cNvSpPr>
            <a:spLocks noGrp="1"/>
          </p:cNvSpPr>
          <p:nvPr>
            <p:ph idx="1"/>
          </p:nvPr>
        </p:nvSpPr>
        <p:spPr>
          <a:xfrm>
            <a:off x="648929" y="1908432"/>
            <a:ext cx="6586489" cy="3785419"/>
          </a:xfrm>
        </p:spPr>
        <p:txBody>
          <a:bodyPr>
            <a:normAutofit/>
          </a:bodyPr>
          <a:lstStyle/>
          <a:p>
            <a:r>
              <a:rPr lang="en-US" sz="1800" dirty="0">
                <a:solidFill>
                  <a:srgbClr val="FFFFFF"/>
                </a:solidFill>
                <a:effectLst/>
                <a:latin typeface="Times New Roman" panose="02020603050405020304" pitchFamily="18" charset="0"/>
                <a:cs typeface="Times New Roman" panose="02020603050405020304" pitchFamily="18" charset="0"/>
              </a:rPr>
              <a:t>The My-Space site ran on only two Dell servers (4 GB of memory and two processors) with a single database server.</a:t>
            </a:r>
          </a:p>
          <a:p>
            <a:endParaRPr lang="en-US" sz="1800" dirty="0">
              <a:solidFill>
                <a:srgbClr val="FFFFFF"/>
              </a:solidFill>
              <a:latin typeface="Times New Roman" panose="02020603050405020304" pitchFamily="18" charset="0"/>
              <a:cs typeface="Times New Roman" panose="02020603050405020304" pitchFamily="18" charset="0"/>
            </a:endParaRPr>
          </a:p>
          <a:p>
            <a:r>
              <a:rPr lang="en-US" sz="1800" dirty="0">
                <a:solidFill>
                  <a:srgbClr val="FFFFFF"/>
                </a:solidFill>
                <a:effectLst/>
                <a:latin typeface="Times New Roman" panose="02020603050405020304" pitchFamily="18" charset="0"/>
                <a:cs typeface="Times New Roman" panose="02020603050405020304" pitchFamily="18" charset="0"/>
              </a:rPr>
              <a:t> As incoming requests grew, new web servers were purchased.</a:t>
            </a:r>
          </a:p>
          <a:p>
            <a:endParaRPr lang="en-US" sz="1800" dirty="0">
              <a:solidFill>
                <a:srgbClr val="FFFFFF"/>
              </a:solidFill>
              <a:latin typeface="Times New Roman" panose="02020603050405020304" pitchFamily="18" charset="0"/>
              <a:cs typeface="Times New Roman" panose="02020603050405020304" pitchFamily="18" charset="0"/>
            </a:endParaRPr>
          </a:p>
          <a:p>
            <a:r>
              <a:rPr lang="en-US" sz="1800" dirty="0">
                <a:solidFill>
                  <a:srgbClr val="FFFFFF"/>
                </a:solidFill>
                <a:effectLst/>
                <a:latin typeface="Times New Roman" panose="02020603050405020304" pitchFamily="18" charset="0"/>
                <a:cs typeface="Times New Roman" panose="02020603050405020304" pitchFamily="18" charset="0"/>
              </a:rPr>
              <a:t> However, despite this, scaling problems started to show in early 2004.</a:t>
            </a: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61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292468" y="322006"/>
            <a:ext cx="6258737" cy="1641987"/>
          </a:xfrm>
        </p:spPr>
        <p:txBody>
          <a:bodyPr>
            <a:normAutofit/>
          </a:bodyPr>
          <a:lstStyle/>
          <a:p>
            <a:r>
              <a:rPr lang="en-US" dirty="0">
                <a:latin typeface="Times New Roman" panose="02020603050405020304" pitchFamily="18" charset="0"/>
                <a:cs typeface="Times New Roman" panose="02020603050405020304" pitchFamily="18" charset="0"/>
              </a:rPr>
              <a:t>Stable and Scalable… (Early stages)</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830" r="3382" b="-2"/>
          <a:stretch/>
        </p:blipFill>
        <p:spPr>
          <a:xfrm>
            <a:off x="7554139" y="609601"/>
            <a:ext cx="3990160" cy="5638797"/>
          </a:xfrm>
          <a:prstGeom prst="rect">
            <a:avLst/>
          </a:prstGeom>
          <a:effectLst>
            <a:outerShdw blurRad="50800" dist="38100" dir="5400000" algn="t" rotWithShape="0">
              <a:prstClr val="black">
                <a:alpha val="43000"/>
              </a:prstClr>
            </a:outerShdw>
          </a:effectLst>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292468" y="2097437"/>
            <a:ext cx="6636503" cy="4438557"/>
          </a:xfrm>
        </p:spPr>
        <p:txBody>
          <a:bodyPr>
            <a:normAutofit/>
          </a:bodyPr>
          <a:lstStyle/>
          <a:p>
            <a:pPr>
              <a:lnSpc>
                <a:spcPct val="90000"/>
              </a:lnSpc>
            </a:pPr>
            <a:r>
              <a:rPr lang="en-US" sz="1800" dirty="0">
                <a:effectLst/>
                <a:latin typeface="Times New Roman" panose="02020603050405020304" pitchFamily="18" charset="0"/>
                <a:cs typeface="Times New Roman" panose="02020603050405020304" pitchFamily="18" charset="0"/>
              </a:rPr>
              <a:t>The number of registered users reached 400,000</a:t>
            </a:r>
            <a:endParaRPr lang="en-US" sz="1800" dirty="0">
              <a:latin typeface="Times New Roman" panose="02020603050405020304" pitchFamily="18" charset="0"/>
              <a:cs typeface="Times New Roman" panose="02020603050405020304" pitchFamily="18" charset="0"/>
            </a:endParaRPr>
          </a:p>
          <a:p>
            <a:pPr marL="0" indent="0">
              <a:lnSpc>
                <a:spcPct val="90000"/>
              </a:lnSpc>
              <a:buNone/>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latin typeface="Times New Roman" panose="02020603050405020304" pitchFamily="18" charset="0"/>
                <a:cs typeface="Times New Roman" panose="02020603050405020304" pitchFamily="18" charset="0"/>
              </a:rPr>
              <a:t>Master / slave model : One Major server and two slaves for backup(read or write)</a:t>
            </a:r>
          </a:p>
          <a:p>
            <a:pPr>
              <a:lnSpc>
                <a:spcPct val="90000"/>
              </a:lnSpc>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latin typeface="Times New Roman" panose="02020603050405020304" pitchFamily="18" charset="0"/>
                <a:cs typeface="Times New Roman" panose="02020603050405020304" pitchFamily="18" charset="0"/>
              </a:rPr>
              <a:t>Transactional Replication: Every transaction replicated to slaves.</a:t>
            </a:r>
          </a:p>
          <a:p>
            <a:pPr>
              <a:lnSpc>
                <a:spcPct val="90000"/>
              </a:lnSpc>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latin typeface="Times New Roman" panose="02020603050405020304" pitchFamily="18" charset="0"/>
                <a:cs typeface="Times New Roman" panose="02020603050405020304" pitchFamily="18" charset="0"/>
              </a:rPr>
              <a:t>Two- tier Architecture : Users and Webservers(which hit database servers)</a:t>
            </a:r>
          </a:p>
          <a:p>
            <a:pPr>
              <a:lnSpc>
                <a:spcPct val="90000"/>
              </a:lnSpc>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latin typeface="Times New Roman" panose="02020603050405020304" pitchFamily="18" charset="0"/>
                <a:cs typeface="Times New Roman" panose="02020603050405020304" pitchFamily="18" charset="0"/>
              </a:rPr>
              <a:t>Client- User Interface and server as server (2- tier Architecture model)</a:t>
            </a:r>
          </a:p>
          <a:p>
            <a:pPr>
              <a:lnSpc>
                <a:spcPct val="90000"/>
              </a:lnSpc>
            </a:pPr>
            <a:endParaRPr lang="en-US" sz="1600" dirty="0"/>
          </a:p>
        </p:txBody>
      </p:sp>
    </p:spTree>
    <p:extLst>
      <p:ext uri="{BB962C8B-B14F-4D97-AF65-F5344CB8AC3E}">
        <p14:creationId xmlns:p14="http://schemas.microsoft.com/office/powerpoint/2010/main" val="121981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5411932" y="452718"/>
            <a:ext cx="2972652" cy="990599"/>
          </a:xfrm>
        </p:spPr>
        <p:txBody>
          <a:bodyPr>
            <a:normAutofit/>
          </a:bodyPr>
          <a:lstStyle/>
          <a:p>
            <a:r>
              <a:rPr lang="en-US" dirty="0">
                <a:latin typeface="Times New Roman" panose="02020603050405020304" pitchFamily="18" charset="0"/>
                <a:cs typeface="Times New Roman" panose="02020603050405020304" pitchFamily="18" charset="0"/>
              </a:rPr>
              <a:t>Partitioning </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127" r="2678" b="-2"/>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5445891" y="1896035"/>
            <a:ext cx="4638903" cy="4195481"/>
          </a:xfrm>
        </p:spPr>
        <p:txBody>
          <a:bodyPr>
            <a:normAutofit/>
          </a:bodyPr>
          <a:lstStyle/>
          <a:p>
            <a:pPr>
              <a:lnSpc>
                <a:spcPct val="90000"/>
              </a:lnSpc>
            </a:pPr>
            <a:r>
              <a:rPr lang="en-US" sz="1800" dirty="0">
                <a:latin typeface="Times New Roman" panose="02020603050405020304" pitchFamily="18" charset="0"/>
                <a:cs typeface="Times New Roman" panose="02020603050405020304" pitchFamily="18" charset="0"/>
              </a:rPr>
              <a:t>Until Mid 2004, </a:t>
            </a:r>
            <a:r>
              <a:rPr lang="en-US" sz="1800" dirty="0">
                <a:effectLst/>
                <a:latin typeface="Times New Roman" panose="02020603050405020304" pitchFamily="18" charset="0"/>
                <a:cs typeface="Times New Roman" panose="02020603050405020304" pitchFamily="18" charset="0"/>
              </a:rPr>
              <a:t>when the number of users approached 2 million. At this point, the database server ceased to withstand the number of read-and-write requests (due to transactional replication).</a:t>
            </a:r>
          </a:p>
          <a:p>
            <a:pPr marL="0" indent="0">
              <a:lnSpc>
                <a:spcPct val="90000"/>
              </a:lnSpc>
              <a:buNone/>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effectLst/>
                <a:latin typeface="Times New Roman" panose="02020603050405020304" pitchFamily="18" charset="0"/>
                <a:cs typeface="Times New Roman" panose="02020603050405020304" pitchFamily="18" charset="0"/>
              </a:rPr>
              <a:t>So ,naturally , My space started to work on the next upgrade because the transaction went from being late to slow and even worser.</a:t>
            </a:r>
          </a:p>
          <a:p>
            <a:pPr>
              <a:lnSpc>
                <a:spcPct val="90000"/>
              </a:lnSpc>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effectLst/>
                <a:latin typeface="Times New Roman" panose="02020603050405020304" pitchFamily="18" charset="0"/>
                <a:cs typeface="Times New Roman" panose="02020603050405020304" pitchFamily="18" charset="0"/>
              </a:rPr>
              <a:t>As an example, a simple comment posted took four to five minutes to be posted.</a:t>
            </a:r>
          </a:p>
        </p:txBody>
      </p:sp>
    </p:spTree>
    <p:extLst>
      <p:ext uri="{BB962C8B-B14F-4D97-AF65-F5344CB8AC3E}">
        <p14:creationId xmlns:p14="http://schemas.microsoft.com/office/powerpoint/2010/main" val="48487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548570" y="619948"/>
            <a:ext cx="4068035" cy="762804"/>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2 Million Users...</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t="20783" b="9123"/>
          <a:stretch/>
        </p:blipFill>
        <p:spPr>
          <a:xfrm>
            <a:off x="5726002" y="1896207"/>
            <a:ext cx="5449889" cy="3065585"/>
          </a:xfrm>
          <a:prstGeom prst="rect">
            <a:avLst/>
          </a:prstGeom>
          <a:effectLst/>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548570" y="1784693"/>
            <a:ext cx="4166509" cy="3785419"/>
          </a:xfrm>
        </p:spPr>
        <p:txBody>
          <a:bodyPr>
            <a:normAutofit/>
          </a:bodyPr>
          <a:lstStyle/>
          <a:p>
            <a:r>
              <a:rPr lang="en-US" sz="1800" dirty="0">
                <a:solidFill>
                  <a:srgbClr val="EBEBEB"/>
                </a:solidFill>
                <a:latin typeface="Times New Roman" panose="02020603050405020304" pitchFamily="18" charset="0"/>
                <a:cs typeface="Times New Roman" panose="02020603050405020304" pitchFamily="18" charset="0"/>
              </a:rPr>
              <a:t>Imagine how popular myspace was,  that within 4 months, despite significant delays, users grew up to 2 million.</a:t>
            </a:r>
          </a:p>
          <a:p>
            <a:endParaRPr lang="en-US" sz="1800" dirty="0">
              <a:solidFill>
                <a:srgbClr val="EBEBEB"/>
              </a:solidFill>
              <a:latin typeface="Times New Roman" panose="02020603050405020304" pitchFamily="18" charset="0"/>
              <a:cs typeface="Times New Roman" panose="02020603050405020304" pitchFamily="18" charset="0"/>
            </a:endParaRPr>
          </a:p>
          <a:p>
            <a:pPr marL="0" indent="0">
              <a:buNone/>
            </a:pPr>
            <a:endParaRPr lang="en-US" sz="1800" dirty="0">
              <a:solidFill>
                <a:srgbClr val="EBEBEB"/>
              </a:solidFill>
              <a:latin typeface="Times New Roman" panose="02020603050405020304" pitchFamily="18" charset="0"/>
              <a:cs typeface="Times New Roman" panose="02020603050405020304" pitchFamily="18" charset="0"/>
            </a:endParaRPr>
          </a:p>
          <a:p>
            <a:r>
              <a:rPr lang="en-US" sz="1800" dirty="0">
                <a:solidFill>
                  <a:srgbClr val="EBEBEB"/>
                </a:solidFill>
                <a:latin typeface="Times New Roman" panose="02020603050405020304" pitchFamily="18" charset="0"/>
                <a:cs typeface="Times New Roman" panose="02020603050405020304" pitchFamily="18" charset="0"/>
              </a:rPr>
              <a:t>Introduced idea of horizontal and vertical partitioning.</a:t>
            </a:r>
          </a:p>
          <a:p>
            <a:endParaRPr lang="en-US" dirty="0">
              <a:solidFill>
                <a:srgbClr val="EBEBEB"/>
              </a:solidFill>
              <a:latin typeface="Times New Roman" panose="02020603050405020304" pitchFamily="18" charset="0"/>
              <a:cs typeface="Times New Roman" panose="02020603050405020304" pitchFamily="18" charset="0"/>
            </a:endParaRPr>
          </a:p>
          <a:p>
            <a:pPr marL="0" indent="0">
              <a:buNone/>
            </a:pPr>
            <a:r>
              <a:rPr lang="en-US" dirty="0">
                <a:solidFill>
                  <a:srgbClr val="EBEBEB"/>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1423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46111" y="452718"/>
            <a:ext cx="9404723" cy="1400530"/>
          </a:xfrm>
        </p:spPr>
        <p:txBody>
          <a:bodyPr>
            <a:normAutofit/>
          </a:bodyPr>
          <a:lstStyle/>
          <a:p>
            <a:r>
              <a:rPr lang="en-US" dirty="0">
                <a:latin typeface="Times New Roman" panose="02020603050405020304" pitchFamily="18" charset="0"/>
                <a:cs typeface="Times New Roman" panose="02020603050405020304" pitchFamily="18" charset="0"/>
              </a:rPr>
              <a:t>Storage Area Network(SAN) &amp; Partitioning</a:t>
            </a:r>
          </a:p>
        </p:txBody>
      </p:sp>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1103312" y="2052918"/>
            <a:ext cx="8946541" cy="4195481"/>
          </a:xfrm>
        </p:spPr>
        <p:txBody>
          <a:bodyPr anchor="ctr">
            <a:normAutofit/>
          </a:bodyPr>
          <a:lstStyle/>
          <a:p>
            <a:r>
              <a:rPr lang="en-US" sz="1800" dirty="0">
                <a:effectLst/>
                <a:latin typeface="Times New Roman" panose="02020603050405020304" pitchFamily="18" charset="0"/>
                <a:cs typeface="Times New Roman" panose="02020603050405020304" pitchFamily="18" charset="0"/>
              </a:rPr>
              <a:t>They used a database architecture built around the concept of vertical partitioning, with separate databases for parts of the website that served different functions such as the log-in screen, user profiles and blogs.</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Vertical Partitioning Scheme </a:t>
            </a:r>
            <a:r>
              <a:rPr lang="en-US" sz="1800" dirty="0">
                <a:effectLst/>
                <a:latin typeface="Times New Roman" panose="02020603050405020304" pitchFamily="18" charset="0"/>
                <a:cs typeface="Times New Roman" panose="02020603050405020304" pitchFamily="18" charset="0"/>
              </a:rPr>
              <a:t>helped divide up the workload for database reads and writes alike, and when users demanded a new feature, My Space would put a new database online to support it.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cs typeface="Times New Roman" panose="02020603050405020304" pitchFamily="18" charset="0"/>
              </a:rPr>
              <a:t>My Space switched from using storage devices directly attached to its database servers to a storage area network (SAN), in which a pool of disk storage devices are tied together by a high-speed, specialized network, and the databases connect to the SAN. The change to a SAN boosted performance, uptime and reliability.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41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30" name="Freeform: Shape 1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814824" y="480824"/>
            <a:ext cx="6858001" cy="5896352"/>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1" name="Rectangle 2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3" name="Group 2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428412" cy="6858000"/>
            <a:chOff x="0" y="0"/>
            <a:chExt cx="11428412" cy="6858000"/>
          </a:xfrm>
        </p:grpSpPr>
        <p:pic>
          <p:nvPicPr>
            <p:cNvPr id="24" name="Picture 2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2" name="Title 1">
            <a:extLst>
              <a:ext uri="{FF2B5EF4-FFF2-40B4-BE49-F238E27FC236}">
                <a16:creationId xmlns:a16="http://schemas.microsoft.com/office/drawing/2014/main" id="{46B7A93C-6E3C-38AA-C51B-DA8E68EF3751}"/>
              </a:ext>
            </a:extLst>
          </p:cNvPr>
          <p:cNvSpPr>
            <a:spLocks noGrp="1"/>
          </p:cNvSpPr>
          <p:nvPr>
            <p:ph type="ctrTitle"/>
          </p:nvPr>
        </p:nvSpPr>
        <p:spPr>
          <a:xfrm>
            <a:off x="827494" y="1676400"/>
            <a:ext cx="4752399" cy="3329581"/>
          </a:xfrm>
        </p:spPr>
        <p:txBody>
          <a:bodyPr>
            <a:normAutofit fontScale="90000"/>
          </a:bodyPr>
          <a:lstStyle/>
          <a:p>
            <a:pPr marL="0" marR="0">
              <a:lnSpc>
                <a:spcPct val="150000"/>
              </a:lnSpc>
              <a:spcBef>
                <a:spcPts val="1000"/>
              </a:spcBef>
              <a:buClr>
                <a:schemeClr val="bg2">
                  <a:lumMod val="40000"/>
                  <a:lumOff val="60000"/>
                </a:schemeClr>
              </a:buClr>
              <a:buSzPct val="80000"/>
            </a:pPr>
            <a:r>
              <a:rPr lang="en-US" sz="1800" dirty="0">
                <a:solidFill>
                  <a:srgbClr val="EBEBEB"/>
                </a:solidFill>
              </a:rPr>
              <a:t>The Rise And Fall Of MySpace</a:t>
            </a:r>
            <a:br>
              <a:rPr lang="en-US" sz="1800" dirty="0">
                <a:solidFill>
                  <a:srgbClr val="EBEBEB"/>
                </a:solidFill>
              </a:rPr>
            </a:br>
            <a:br>
              <a:rPr lang="en-US" sz="1800" dirty="0">
                <a:solidFill>
                  <a:srgbClr val="EBEBEB"/>
                </a:solidFill>
              </a:rPr>
            </a:br>
            <a:r>
              <a:rPr lang="en-US" sz="1800" dirty="0">
                <a:solidFill>
                  <a:srgbClr val="EBEBEB"/>
                </a:solidFill>
                <a:latin typeface="Times New Roman" panose="02020603050405020304" pitchFamily="18" charset="0"/>
                <a:cs typeface="Times New Roman" panose="02020603050405020304" pitchFamily="18" charset="0"/>
              </a:rPr>
              <a:t>Venkata Praveen </a:t>
            </a:r>
            <a:r>
              <a:rPr lang="en-US" sz="1800" dirty="0" err="1">
                <a:solidFill>
                  <a:srgbClr val="EBEBEB"/>
                </a:solidFill>
                <a:latin typeface="Times New Roman" panose="02020603050405020304" pitchFamily="18" charset="0"/>
                <a:cs typeface="Times New Roman" panose="02020603050405020304" pitchFamily="18" charset="0"/>
              </a:rPr>
              <a:t>Mannepalli</a:t>
            </a:r>
            <a:br>
              <a:rPr lang="en-US" sz="1800" dirty="0">
                <a:solidFill>
                  <a:srgbClr val="EBEBEB"/>
                </a:solidFill>
                <a:latin typeface="Times New Roman" panose="02020603050405020304" pitchFamily="18" charset="0"/>
                <a:cs typeface="Times New Roman" panose="02020603050405020304" pitchFamily="18" charset="0"/>
              </a:rPr>
            </a:br>
            <a:r>
              <a:rPr lang="en-US" sz="1800" dirty="0">
                <a:solidFill>
                  <a:srgbClr val="EBEBEB"/>
                </a:solidFill>
                <a:latin typeface="Times New Roman" panose="02020603050405020304" pitchFamily="18" charset="0"/>
                <a:cs typeface="Times New Roman" panose="02020603050405020304" pitchFamily="18" charset="0"/>
              </a:rPr>
              <a:t>Rajdeep Bhattacharya</a:t>
            </a:r>
            <a:br>
              <a:rPr lang="en-US" sz="1800" dirty="0">
                <a:solidFill>
                  <a:srgbClr val="EBEBEB"/>
                </a:solidFill>
                <a:latin typeface="Times New Roman" panose="02020603050405020304" pitchFamily="18" charset="0"/>
                <a:cs typeface="Times New Roman" panose="02020603050405020304" pitchFamily="18" charset="0"/>
              </a:rPr>
            </a:br>
            <a:br>
              <a:rPr lang="en-US" sz="1800" dirty="0">
                <a:solidFill>
                  <a:srgbClr val="EBEBEB"/>
                </a:solidFill>
                <a:latin typeface="Times New Roman" panose="02020603050405020304" pitchFamily="18" charset="0"/>
                <a:cs typeface="Times New Roman" panose="02020603050405020304" pitchFamily="18" charset="0"/>
              </a:rPr>
            </a:br>
            <a:r>
              <a:rPr lang="en-US" sz="1800" dirty="0">
                <a:solidFill>
                  <a:srgbClr val="EBEBEB"/>
                </a:solidFill>
              </a:rPr>
              <a:t>Course :- Advanced Database Systems</a:t>
            </a:r>
            <a:br>
              <a:rPr lang="en-US" sz="1800" dirty="0">
                <a:solidFill>
                  <a:srgbClr val="EBEBEB"/>
                </a:solidFill>
              </a:rPr>
            </a:br>
            <a:br>
              <a:rPr lang="en-US" sz="1800" dirty="0">
                <a:solidFill>
                  <a:srgbClr val="EBEBEB"/>
                </a:solidFill>
              </a:rPr>
            </a:br>
            <a:r>
              <a:rPr lang="en-US" sz="1800" dirty="0" err="1">
                <a:solidFill>
                  <a:srgbClr val="EBEBEB"/>
                </a:solidFill>
              </a:rPr>
              <a:t>nstructor</a:t>
            </a:r>
            <a:r>
              <a:rPr lang="en-US" sz="1800" dirty="0">
                <a:solidFill>
                  <a:srgbClr val="EBEBEB"/>
                </a:solidFill>
              </a:rPr>
              <a:t> :- Prof. </a:t>
            </a:r>
            <a:r>
              <a:rPr lang="en-US" sz="1800" dirty="0" err="1">
                <a:solidFill>
                  <a:srgbClr val="EBEBEB"/>
                </a:solidFill>
              </a:rPr>
              <a:t>Barun</a:t>
            </a:r>
            <a:r>
              <a:rPr lang="en-US" sz="1800" dirty="0">
                <a:solidFill>
                  <a:srgbClr val="EBEBEB"/>
                </a:solidFill>
              </a:rPr>
              <a:t> Chandra</a:t>
            </a:r>
            <a:br>
              <a:rPr lang="en-US" sz="1800" dirty="0">
                <a:solidFill>
                  <a:srgbClr val="EBEBEB"/>
                </a:solidFill>
              </a:rPr>
            </a:br>
            <a:br>
              <a:rPr lang="en-US" sz="1800" dirty="0">
                <a:solidFill>
                  <a:srgbClr val="EBEBEB"/>
                </a:solidFill>
              </a:rPr>
            </a:br>
            <a:r>
              <a:rPr lang="en-US" sz="1800" dirty="0">
                <a:solidFill>
                  <a:srgbClr val="EBEBEB"/>
                </a:solidFill>
              </a:rPr>
              <a:t>Course ID :- CSCI-6624-02</a:t>
            </a:r>
            <a:br>
              <a:rPr lang="en-US" sz="1800" dirty="0">
                <a:solidFill>
                  <a:srgbClr val="EBEBEB"/>
                </a:solidFill>
              </a:rPr>
            </a:br>
            <a:br>
              <a:rPr lang="en-US" sz="1800" dirty="0">
                <a:solidFill>
                  <a:srgbClr val="EBEBEB"/>
                </a:solidFill>
              </a:rPr>
            </a:br>
            <a:r>
              <a:rPr lang="en-US" sz="1800" dirty="0">
                <a:solidFill>
                  <a:srgbClr val="EBEBEB"/>
                </a:solidFill>
              </a:rPr>
              <a:t>Session :- Fall 2023</a:t>
            </a:r>
            <a:br>
              <a:rPr lang="en-US" sz="1800" dirty="0">
                <a:solidFill>
                  <a:srgbClr val="EBEBEB"/>
                </a:solidFill>
              </a:rPr>
            </a:br>
            <a:br>
              <a:rPr lang="en-US" sz="1800" dirty="0">
                <a:solidFill>
                  <a:srgbClr val="EBEBEB"/>
                </a:solidFill>
                <a:latin typeface="Times New Roman" panose="02020603050405020304" pitchFamily="18" charset="0"/>
                <a:cs typeface="Times New Roman" panose="02020603050405020304" pitchFamily="18" charset="0"/>
              </a:rPr>
            </a:br>
            <a:endParaRPr lang="en-US" sz="1800" dirty="0">
              <a:solidFill>
                <a:srgbClr val="EBEBEB"/>
              </a:solidFill>
            </a:endParaRPr>
          </a:p>
        </p:txBody>
      </p:sp>
      <p:pic>
        <p:nvPicPr>
          <p:cNvPr id="3" name="Picture 2">
            <a:extLst>
              <a:ext uri="{FF2B5EF4-FFF2-40B4-BE49-F238E27FC236}">
                <a16:creationId xmlns:a16="http://schemas.microsoft.com/office/drawing/2014/main" id="{8E8926A8-E65D-E8ED-EC51-4928D03E8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53" y="2336151"/>
            <a:ext cx="3614463" cy="2033134"/>
          </a:xfrm>
          <a:prstGeom prst="rect">
            <a:avLst/>
          </a:prstGeom>
          <a:effectLst/>
        </p:spPr>
      </p:pic>
    </p:spTree>
    <p:extLst>
      <p:ext uri="{BB962C8B-B14F-4D97-AF65-F5344CB8AC3E}">
        <p14:creationId xmlns:p14="http://schemas.microsoft.com/office/powerpoint/2010/main" val="4571705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133000" y="66500"/>
            <a:ext cx="4835470" cy="1425820"/>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Failure of Partitions (Increased Users)</a:t>
            </a:r>
            <a:r>
              <a:rPr lang="en-US" dirty="0">
                <a:solidFill>
                  <a:srgbClr val="EBEBEB"/>
                </a:solidFill>
              </a:rPr>
              <a:t>	</a:t>
            </a:r>
          </a:p>
        </p:txBody>
      </p:sp>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121734" y="1707945"/>
            <a:ext cx="7073772" cy="5623885"/>
          </a:xfrm>
        </p:spPr>
        <p:txBody>
          <a:bodyPr>
            <a:noAutofit/>
          </a:bodyPr>
          <a:lstStyle/>
          <a:p>
            <a:pPr>
              <a:lnSpc>
                <a:spcPct val="90000"/>
              </a:lnSpc>
            </a:pPr>
            <a:r>
              <a:rPr lang="en-US" sz="1800" dirty="0">
                <a:solidFill>
                  <a:srgbClr val="FFFFFF"/>
                </a:solidFill>
                <a:latin typeface="Times New Roman" panose="02020603050405020304" pitchFamily="18" charset="0"/>
                <a:cs typeface="Times New Roman" panose="02020603050405020304" pitchFamily="18" charset="0"/>
              </a:rPr>
              <a:t>Around 3 million accounts and </a:t>
            </a:r>
            <a:r>
              <a:rPr lang="en-US" sz="1800" dirty="0">
                <a:solidFill>
                  <a:srgbClr val="FFFFFF"/>
                </a:solidFill>
                <a:effectLst/>
                <a:latin typeface="Times New Roman" panose="02020603050405020304" pitchFamily="18" charset="0"/>
                <a:cs typeface="Times New Roman" panose="02020603050405020304" pitchFamily="18" charset="0"/>
              </a:rPr>
              <a:t>the vertical partitioning solution didn't last because they replicated some horizontal information like user accounts across all vertical slices. With so many replications one would fail and slow down the system.</a:t>
            </a:r>
          </a:p>
          <a:p>
            <a:pPr marL="0" indent="0">
              <a:lnSpc>
                <a:spcPct val="90000"/>
              </a:lnSpc>
              <a:buNone/>
            </a:pPr>
            <a:endParaRPr lang="en-US" sz="1800" dirty="0">
              <a:solidFill>
                <a:srgbClr val="FFFFFF"/>
              </a:solidFill>
              <a:effectLst/>
              <a:latin typeface="Times New Roman" panose="02020603050405020304" pitchFamily="18" charset="0"/>
              <a:cs typeface="Times New Roman" panose="02020603050405020304" pitchFamily="18" charset="0"/>
            </a:endParaRPr>
          </a:p>
          <a:p>
            <a:pPr>
              <a:lnSpc>
                <a:spcPct val="90000"/>
              </a:lnSpc>
            </a:pPr>
            <a:r>
              <a:rPr lang="en-US" sz="1800" dirty="0">
                <a:solidFill>
                  <a:srgbClr val="FFFFFF"/>
                </a:solidFill>
                <a:latin typeface="Times New Roman" panose="02020603050405020304" pitchFamily="18" charset="0"/>
                <a:cs typeface="Times New Roman" panose="02020603050405020304" pitchFamily="18" charset="0"/>
              </a:rPr>
              <a:t>Individual applications </a:t>
            </a:r>
            <a:r>
              <a:rPr lang="en-US" sz="1800" dirty="0">
                <a:solidFill>
                  <a:srgbClr val="FFFFFF"/>
                </a:solidFill>
                <a:effectLst/>
                <a:latin typeface="Times New Roman" panose="02020603050405020304" pitchFamily="18" charset="0"/>
                <a:cs typeface="Times New Roman" panose="02020603050405020304" pitchFamily="18" charset="0"/>
              </a:rPr>
              <a:t>like blogs on sub-sections of the Web site would grow too large for a single database server. Reorganized all the core data to be logically organized into one database, split its user base into chunks of 1 million accounts and put all the data keyed to those accounts in a separate instance of SQL Server.</a:t>
            </a:r>
          </a:p>
          <a:p>
            <a:pPr marL="0" indent="0">
              <a:lnSpc>
                <a:spcPct val="90000"/>
              </a:lnSpc>
              <a:buNone/>
            </a:pPr>
            <a:endParaRPr lang="en-US" sz="1800" dirty="0">
              <a:solidFill>
                <a:srgbClr val="FFFFFF"/>
              </a:solidFill>
              <a:effectLst/>
              <a:latin typeface="Times New Roman" panose="02020603050405020304" pitchFamily="18" charset="0"/>
              <a:cs typeface="Times New Roman" panose="02020603050405020304" pitchFamily="18" charset="0"/>
            </a:endParaRPr>
          </a:p>
          <a:p>
            <a:pPr>
              <a:lnSpc>
                <a:spcPct val="90000"/>
              </a:lnSpc>
            </a:pPr>
            <a:r>
              <a:rPr lang="en-US" sz="1800" dirty="0">
                <a:solidFill>
                  <a:srgbClr val="FFFFFF"/>
                </a:solidFill>
                <a:effectLst/>
                <a:latin typeface="Times New Roman" panose="02020603050405020304" pitchFamily="18" charset="0"/>
                <a:cs typeface="Times New Roman" panose="02020603050405020304" pitchFamily="18" charset="0"/>
              </a:rPr>
              <a:t>Moved to ASP.NET which used less resources than their previous architecture. 150 servers running the new code were able to do the same work that had previously required 246.</a:t>
            </a:r>
            <a:br>
              <a:rPr lang="en-US" sz="1800" dirty="0">
                <a:solidFill>
                  <a:srgbClr val="FFFFFF"/>
                </a:solidFill>
                <a:latin typeface="Times New Roman" panose="02020603050405020304" pitchFamily="18" charset="0"/>
                <a:cs typeface="Times New Roman" panose="02020603050405020304" pitchFamily="18" charset="0"/>
              </a:rPr>
            </a:br>
            <a:r>
              <a:rPr lang="en-US" sz="1800" dirty="0">
                <a:solidFill>
                  <a:srgbClr val="FFFFFF"/>
                </a:solidFill>
                <a:effectLst/>
                <a:latin typeface="Times New Roman" panose="02020603050405020304" pitchFamily="18" charset="0"/>
                <a:cs typeface="Times New Roman" panose="02020603050405020304" pitchFamily="18" charset="0"/>
              </a:rPr>
              <a:t>Saw storage bottlenecks again. Implementing a SAN had solved some early performance problems, but now the Web site's demands were starting to periodically overwhelm the SAN's I/O capacity—the speed with which it could read and write data to and from disk storage.</a:t>
            </a: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185" r="273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291448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426225" y="359102"/>
            <a:ext cx="3638699" cy="783898"/>
          </a:xfrm>
        </p:spPr>
        <p:txBody>
          <a:bodyPr>
            <a:normAutofit/>
          </a:bodyPr>
          <a:lstStyle/>
          <a:p>
            <a:r>
              <a:rPr lang="en-US" dirty="0">
                <a:latin typeface="Times New Roman" panose="02020603050405020304" pitchFamily="18" charset="0"/>
                <a:cs typeface="Times New Roman" panose="02020603050405020304" pitchFamily="18" charset="0"/>
              </a:rPr>
              <a:t>Service Broker</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44476" r="8027" b="-2"/>
          <a:stretch/>
        </p:blipFill>
        <p:spPr>
          <a:xfrm>
            <a:off x="8135860" y="10"/>
            <a:ext cx="4058949" cy="6857990"/>
          </a:xfrm>
          <a:prstGeom prst="rect">
            <a:avLst/>
          </a:prstGeom>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493863" y="1346662"/>
            <a:ext cx="7103969" cy="5152235"/>
          </a:xfrm>
        </p:spPr>
        <p:txBody>
          <a:bodyPr>
            <a:normAutofit/>
          </a:bodyPr>
          <a:lstStyle/>
          <a:p>
            <a:pPr>
              <a:lnSpc>
                <a:spcPct val="90000"/>
              </a:lnSpc>
            </a:pPr>
            <a:r>
              <a:rPr lang="en-US" sz="1800" dirty="0">
                <a:effectLst/>
                <a:latin typeface="Times New Roman" panose="02020603050405020304" pitchFamily="18" charset="0"/>
                <a:cs typeface="Times New Roman" panose="02020603050405020304" pitchFamily="18" charset="0"/>
              </a:rPr>
              <a:t>In the early days of My Space, a lot of those data issues manifested themselves as errors on the site. There were big red X's showing up when data wasn't where it was supposed to be.</a:t>
            </a:r>
          </a:p>
          <a:p>
            <a:pPr marL="0" indent="0">
              <a:lnSpc>
                <a:spcPct val="90000"/>
              </a:lnSpc>
              <a:buNone/>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latin typeface="Times New Roman" panose="02020603050405020304" pitchFamily="18" charset="0"/>
                <a:cs typeface="Times New Roman" panose="02020603050405020304" pitchFamily="18" charset="0"/>
              </a:rPr>
              <a:t>2005 SQL Servers launched with service broker , which gave an opportunity to communicate between databases at ease.</a:t>
            </a:r>
          </a:p>
          <a:p>
            <a:pPr marL="0" indent="0">
              <a:lnSpc>
                <a:spcPct val="90000"/>
              </a:lnSpc>
              <a:buNone/>
            </a:pPr>
            <a:endParaRPr lang="en-US" sz="1800" dirty="0">
              <a:latin typeface="Times New Roman" panose="02020603050405020304" pitchFamily="18" charset="0"/>
              <a:cs typeface="Times New Roman" panose="02020603050405020304" pitchFamily="18" charset="0"/>
            </a:endParaRPr>
          </a:p>
          <a:p>
            <a:pPr>
              <a:lnSpc>
                <a:spcPct val="90000"/>
              </a:lnSpc>
            </a:pPr>
            <a:r>
              <a:rPr lang="en-US" sz="1800" dirty="0">
                <a:effectLst/>
                <a:latin typeface="Times New Roman" panose="02020603050405020304" pitchFamily="18" charset="0"/>
                <a:cs typeface="Times New Roman" panose="02020603050405020304" pitchFamily="18" charset="0"/>
              </a:rPr>
              <a:t>A big drawback was that the initial version was only a unicast version of Service Broker, which meant that a physical route had to be established between each service and each database.</a:t>
            </a:r>
          </a:p>
          <a:p>
            <a:pPr marL="0" indent="0">
              <a:lnSpc>
                <a:spcPct val="90000"/>
              </a:lnSpc>
              <a:buNone/>
            </a:pPr>
            <a:endParaRPr lang="en-US" sz="1800" dirty="0">
              <a:effectLst/>
              <a:latin typeface="Times New Roman" panose="02020603050405020304" pitchFamily="18" charset="0"/>
              <a:cs typeface="Times New Roman" panose="02020603050405020304" pitchFamily="18" charset="0"/>
            </a:endParaRPr>
          </a:p>
          <a:p>
            <a:pPr>
              <a:lnSpc>
                <a:spcPct val="90000"/>
              </a:lnSpc>
            </a:pPr>
            <a:r>
              <a:rPr lang="en-US" sz="1800" dirty="0">
                <a:effectLst/>
                <a:latin typeface="Times New Roman" panose="02020603050405020304" pitchFamily="18" charset="0"/>
                <a:cs typeface="Times New Roman" panose="02020603050405020304" pitchFamily="18" charset="0"/>
              </a:rPr>
              <a:t>When you're talking about an environment where a single database could potentially have to talk to several hundred databases, this created a maintenance problem.</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31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459359" y="350487"/>
            <a:ext cx="5261216" cy="1456012"/>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Problems With Service Broker</a:t>
            </a:r>
          </a:p>
        </p:txBody>
      </p:sp>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459359" y="2170770"/>
            <a:ext cx="6188189" cy="3785419"/>
          </a:xfrm>
        </p:spPr>
        <p:txBody>
          <a:bodyPr>
            <a:normAutofit/>
          </a:bodyPr>
          <a:lstStyle/>
          <a:p>
            <a:r>
              <a:rPr lang="en-US" sz="1800" dirty="0">
                <a:solidFill>
                  <a:srgbClr val="FFFFFF"/>
                </a:solidFill>
                <a:effectLst/>
                <a:latin typeface="Times New Roman" panose="02020603050405020304" pitchFamily="18" charset="0"/>
                <a:cs typeface="Times New Roman" panose="02020603050405020304" pitchFamily="18" charset="0"/>
              </a:rPr>
              <a:t>Recovery time is cut down.</a:t>
            </a:r>
          </a:p>
          <a:p>
            <a:pPr marL="0" indent="0">
              <a:buNone/>
            </a:pPr>
            <a:endParaRPr lang="en-US" sz="1800" dirty="0">
              <a:solidFill>
                <a:srgbClr val="FFFFFF"/>
              </a:solidFill>
              <a:effectLst/>
              <a:latin typeface="Times New Roman" panose="02020603050405020304" pitchFamily="18" charset="0"/>
              <a:cs typeface="Times New Roman" panose="02020603050405020304" pitchFamily="18" charset="0"/>
            </a:endParaRPr>
          </a:p>
          <a:p>
            <a:r>
              <a:rPr lang="en-US" sz="1800" dirty="0">
                <a:solidFill>
                  <a:srgbClr val="FFFFFF"/>
                </a:solidFill>
                <a:latin typeface="Times New Roman" panose="02020603050405020304" pitchFamily="18" charset="0"/>
                <a:cs typeface="Times New Roman" panose="02020603050405020304" pitchFamily="18" charset="0"/>
              </a:rPr>
              <a:t>Worked on In-home Solutions.</a:t>
            </a:r>
            <a:endParaRPr lang="en-US" sz="1800" dirty="0">
              <a:solidFill>
                <a:srgbClr val="FFFFFF"/>
              </a:solidFill>
              <a:effectLst/>
              <a:latin typeface="Times New Roman" panose="02020603050405020304" pitchFamily="18" charset="0"/>
              <a:cs typeface="Times New Roman" panose="02020603050405020304" pitchFamily="18" charset="0"/>
            </a:endParaRPr>
          </a:p>
          <a:p>
            <a:endParaRPr lang="en-US" sz="1800" dirty="0">
              <a:solidFill>
                <a:srgbClr val="FFFFFF"/>
              </a:solidFill>
              <a:effectLst/>
              <a:latin typeface="Times New Roman" panose="02020603050405020304" pitchFamily="18" charset="0"/>
              <a:cs typeface="Times New Roman" panose="02020603050405020304" pitchFamily="18" charset="0"/>
            </a:endParaRPr>
          </a:p>
          <a:p>
            <a:r>
              <a:rPr lang="en-US" sz="1800" dirty="0">
                <a:solidFill>
                  <a:srgbClr val="FFFFFF"/>
                </a:solidFill>
                <a:effectLst/>
                <a:latin typeface="Times New Roman" panose="02020603050405020304" pitchFamily="18" charset="0"/>
                <a:cs typeface="Times New Roman" panose="02020603050405020304" pitchFamily="18" charset="0"/>
              </a:rPr>
              <a:t> Several times we had to rebuild replication; it took six hours. Meanwhile, transactions were still happening on the database; we ran out of transaction log space, and we nearly lost data.</a:t>
            </a: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39185" r="273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048613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78256" y="11529"/>
            <a:ext cx="3410114" cy="898452"/>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Present Day...</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t="20783" b="9123"/>
          <a:stretch/>
        </p:blipFill>
        <p:spPr>
          <a:xfrm>
            <a:off x="7678182" y="2337839"/>
            <a:ext cx="3879653" cy="2182321"/>
          </a:xfrm>
          <a:prstGeom prst="rect">
            <a:avLst/>
          </a:prstGeom>
          <a:effectLst/>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78256" y="992459"/>
            <a:ext cx="7147931" cy="5575609"/>
          </a:xfrm>
        </p:spPr>
        <p:txBody>
          <a:bodyPr>
            <a:normAutofit fontScale="40000" lnSpcReduction="20000"/>
          </a:bodyPr>
          <a:lstStyle/>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Even though no one uses MySpace anymore, the website still exists, although not in the same avatar.</a:t>
            </a:r>
          </a:p>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Now, it's populated with content about music artists, actors, TV shows, and movies, serving as a sort of entertainment website.</a:t>
            </a:r>
          </a:p>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There are articles that people can read on the site, but the content comes from music magazine Spin. Unfortunately, it looks like there have been no new articles published on MySpace since March 2022.</a:t>
            </a:r>
          </a:p>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Users can also browse artists and listen to music on MySpace, but a lot of the images on the website are broken and tracks don't seem to play when clicked. It's clear that the website isn't being maintained or updated. </a:t>
            </a:r>
          </a:p>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MySpace doesn't even have an app for iPhone and Android, although users can access the mobile website if they really want to.</a:t>
            </a:r>
          </a:p>
          <a:p>
            <a:pPr>
              <a:lnSpc>
                <a:spcPct val="170000"/>
              </a:lnSpc>
              <a:buFont typeface="Wingdings" pitchFamily="2" charset="2"/>
              <a:buChar char="§"/>
            </a:pPr>
            <a:r>
              <a:rPr lang="en-US" sz="3500" dirty="0">
                <a:solidFill>
                  <a:srgbClr val="FFFFFF"/>
                </a:solidFill>
                <a:latin typeface="Times New Roman" panose="02020603050405020304" pitchFamily="18" charset="0"/>
                <a:cs typeface="Times New Roman" panose="02020603050405020304" pitchFamily="18" charset="0"/>
              </a:rPr>
              <a:t>While the MySpace website still hasn't shut down, the platform as former users know it is pretty much dead.</a:t>
            </a:r>
          </a:p>
          <a:p>
            <a:pPr marL="0" indent="0">
              <a:lnSpc>
                <a:spcPct val="90000"/>
              </a:lnSpc>
              <a:buNone/>
            </a:pPr>
            <a:endParaRPr lang="en-US" sz="1100" dirty="0">
              <a:solidFill>
                <a:srgbClr val="FFFFFF"/>
              </a:solidFill>
            </a:endParaRPr>
          </a:p>
        </p:txBody>
      </p:sp>
    </p:spTree>
    <p:extLst>
      <p:ext uri="{BB962C8B-B14F-4D97-AF65-F5344CB8AC3E}">
        <p14:creationId xmlns:p14="http://schemas.microsoft.com/office/powerpoint/2010/main" val="313826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48865A29-9B1F-C825-2975-A4A6534B1B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643467" y="763162"/>
            <a:ext cx="9478540" cy="5331676"/>
          </a:xfrm>
          <a:prstGeom prst="rect">
            <a:avLst/>
          </a:prstGeom>
        </p:spPr>
      </p:pic>
    </p:spTree>
    <p:extLst>
      <p:ext uri="{BB962C8B-B14F-4D97-AF65-F5344CB8AC3E}">
        <p14:creationId xmlns:p14="http://schemas.microsoft.com/office/powerpoint/2010/main" val="55476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5049624" y="346633"/>
            <a:ext cx="2814215" cy="745106"/>
          </a:xfrm>
        </p:spPr>
        <p:txBody>
          <a:bodyPr>
            <a:normAutofit/>
          </a:bodyPr>
          <a:lstStyle/>
          <a:p>
            <a:r>
              <a:rPr lang="en-US" dirty="0">
                <a:latin typeface="Times New Roman" panose="02020603050405020304" pitchFamily="18" charset="0"/>
                <a:cs typeface="Times New Roman" panose="02020603050405020304" pitchFamily="18" charset="0"/>
              </a:rPr>
              <a:t>References</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41107" r="4658" b="-2"/>
          <a:stretch/>
        </p:blipFill>
        <p:spPr>
          <a:xfrm>
            <a:off x="-1" y="10"/>
            <a:ext cx="4634680" cy="6857990"/>
          </a:xfrm>
          <a:prstGeom prst="rect">
            <a:avLst/>
          </a:prstGeom>
        </p:spPr>
      </p:pic>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5173587" y="1224741"/>
            <a:ext cx="4767471" cy="3809999"/>
          </a:xfrm>
        </p:spPr>
        <p:txBody>
          <a:bodyPr>
            <a:normAutofit/>
          </a:bodyPr>
          <a:lstStyle/>
          <a:p>
            <a:pPr>
              <a:lnSpc>
                <a:spcPct val="90000"/>
              </a:lnSpc>
            </a:pPr>
            <a:r>
              <a:rPr lang="en-US" sz="1700" dirty="0">
                <a:latin typeface="Times New Roman" panose="02020603050405020304" pitchFamily="18" charset="0"/>
                <a:cs typeface="Times New Roman" panose="02020603050405020304" pitchFamily="18" charset="0"/>
                <a:hlinkClick r:id="rId3"/>
              </a:rPr>
              <a:t>https://www.itprotoday.com/sql-server/myspace-answers-question-why-sql-server#close-modal</a:t>
            </a:r>
            <a:endParaRPr lang="en-US" sz="1700" dirty="0">
              <a:latin typeface="Times New Roman" panose="02020603050405020304" pitchFamily="18" charset="0"/>
              <a:cs typeface="Times New Roman" panose="02020603050405020304" pitchFamily="18" charset="0"/>
            </a:endParaRPr>
          </a:p>
          <a:p>
            <a:pPr marL="0" indent="0">
              <a:lnSpc>
                <a:spcPct val="90000"/>
              </a:lnSpc>
              <a:buNone/>
            </a:pPr>
            <a:endParaRPr lang="en-US" sz="1700" dirty="0">
              <a:latin typeface="Times New Roman" panose="02020603050405020304" pitchFamily="18" charset="0"/>
              <a:cs typeface="Times New Roman" panose="02020603050405020304" pitchFamily="18" charset="0"/>
            </a:endParaRPr>
          </a:p>
          <a:p>
            <a:pPr>
              <a:lnSpc>
                <a:spcPct val="90000"/>
              </a:lnSpc>
            </a:pPr>
            <a:r>
              <a:rPr lang="en-US" sz="1700" dirty="0">
                <a:latin typeface="Times New Roman" panose="02020603050405020304" pitchFamily="18" charset="0"/>
                <a:cs typeface="Times New Roman" panose="02020603050405020304" pitchFamily="18" charset="0"/>
                <a:hlinkClick r:id="rId4"/>
              </a:rPr>
              <a:t>http://highscalability.com/myspace-architecture</a:t>
            </a:r>
            <a:endParaRPr lang="en-US" sz="1700" dirty="0">
              <a:latin typeface="Times New Roman" panose="02020603050405020304" pitchFamily="18" charset="0"/>
              <a:cs typeface="Times New Roman" panose="02020603050405020304" pitchFamily="18" charset="0"/>
            </a:endParaRPr>
          </a:p>
          <a:p>
            <a:pPr>
              <a:lnSpc>
                <a:spcPct val="90000"/>
              </a:lnSpc>
            </a:pPr>
            <a:endParaRPr lang="en-US" sz="1700" dirty="0">
              <a:latin typeface="Times New Roman" panose="02020603050405020304" pitchFamily="18" charset="0"/>
              <a:cs typeface="Times New Roman" panose="02020603050405020304" pitchFamily="18" charset="0"/>
            </a:endParaRPr>
          </a:p>
          <a:p>
            <a:pPr>
              <a:lnSpc>
                <a:spcPct val="90000"/>
              </a:lnSpc>
            </a:pPr>
            <a:r>
              <a:rPr lang="en-US" sz="1700" dirty="0">
                <a:latin typeface="Times New Roman" panose="02020603050405020304" pitchFamily="18" charset="0"/>
                <a:cs typeface="Times New Roman" panose="02020603050405020304" pitchFamily="18" charset="0"/>
                <a:hlinkClick r:id="rId5"/>
              </a:rPr>
              <a:t>https://www.codecademy.com/resources/blog/myspace-and-the-coding-legacy/</a:t>
            </a:r>
            <a:endParaRPr lang="en-US" sz="1700" dirty="0">
              <a:latin typeface="Times New Roman" panose="02020603050405020304" pitchFamily="18" charset="0"/>
              <a:cs typeface="Times New Roman" panose="02020603050405020304" pitchFamily="18" charset="0"/>
            </a:endParaRPr>
          </a:p>
          <a:p>
            <a:pPr>
              <a:lnSpc>
                <a:spcPct val="90000"/>
              </a:lnSpc>
            </a:pPr>
            <a:endParaRPr lang="en-US" sz="1700" dirty="0">
              <a:latin typeface="Times New Roman" panose="02020603050405020304" pitchFamily="18" charset="0"/>
              <a:cs typeface="Times New Roman" panose="02020603050405020304" pitchFamily="18" charset="0"/>
            </a:endParaRPr>
          </a:p>
          <a:p>
            <a:pPr>
              <a:lnSpc>
                <a:spcPct val="90000"/>
              </a:lnSpc>
            </a:pPr>
            <a:r>
              <a:rPr lang="en-US" sz="1700" dirty="0">
                <a:latin typeface="Times New Roman" panose="02020603050405020304" pitchFamily="18" charset="0"/>
                <a:cs typeface="Times New Roman" panose="02020603050405020304" pitchFamily="18" charset="0"/>
                <a:hlinkClick r:id="rId6"/>
              </a:rPr>
              <a:t>https://wiredelta.com/the-epic-tale-myspace-technical-failure/</a:t>
            </a:r>
            <a:endParaRPr lang="en-US" sz="1700" dirty="0">
              <a:latin typeface="Times New Roman" panose="02020603050405020304" pitchFamily="18" charset="0"/>
              <a:cs typeface="Times New Roman" panose="02020603050405020304" pitchFamily="18" charset="0"/>
            </a:endParaRPr>
          </a:p>
          <a:p>
            <a:pPr>
              <a:lnSpc>
                <a:spcPct val="90000"/>
              </a:lnSpc>
            </a:pPr>
            <a:endParaRPr lang="en-US" sz="1700" dirty="0"/>
          </a:p>
        </p:txBody>
      </p:sp>
    </p:spTree>
    <p:extLst>
      <p:ext uri="{BB962C8B-B14F-4D97-AF65-F5344CB8AC3E}">
        <p14:creationId xmlns:p14="http://schemas.microsoft.com/office/powerpoint/2010/main" val="230072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4" name="Freeform: Shape 3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t="20783" b="9123"/>
          <a:stretch/>
        </p:blipFill>
        <p:spPr>
          <a:xfrm>
            <a:off x="6093992" y="1896206"/>
            <a:ext cx="5449889" cy="3065585"/>
          </a:xfrm>
          <a:prstGeom prst="rect">
            <a:avLst/>
          </a:prstGeom>
          <a:effectLst/>
        </p:spPr>
      </p:pic>
      <p:sp>
        <p:nvSpPr>
          <p:cNvPr id="36" name="Rectangle 3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Content Placeholder 4">
            <a:extLst>
              <a:ext uri="{FF2B5EF4-FFF2-40B4-BE49-F238E27FC236}">
                <a16:creationId xmlns:a16="http://schemas.microsoft.com/office/drawing/2014/main" id="{F1477EEA-DA51-30F8-7A9D-C82408504E17}"/>
              </a:ext>
            </a:extLst>
          </p:cNvPr>
          <p:cNvSpPr>
            <a:spLocks noGrp="1"/>
          </p:cNvSpPr>
          <p:nvPr>
            <p:ph idx="1"/>
          </p:nvPr>
        </p:nvSpPr>
        <p:spPr>
          <a:xfrm>
            <a:off x="648119" y="2992242"/>
            <a:ext cx="3242845" cy="873512"/>
          </a:xfrm>
        </p:spPr>
        <p:txBody>
          <a:bodyPr>
            <a:noAutofit/>
          </a:bodyPr>
          <a:lstStyle/>
          <a:p>
            <a:pPr marL="0" indent="0">
              <a:buNone/>
            </a:pPr>
            <a:r>
              <a:rPr lang="en-US" sz="4200" dirty="0">
                <a:solidFill>
                  <a:srgbClr val="EBEBEB"/>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0801552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ctrTitle"/>
          </p:nvPr>
        </p:nvSpPr>
        <p:spPr>
          <a:xfrm>
            <a:off x="4885675" y="2233679"/>
            <a:ext cx="5222325" cy="2390642"/>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The Story</a:t>
            </a:r>
            <a:br>
              <a:rPr lang="en-US" dirty="0">
                <a:solidFill>
                  <a:srgbClr val="EBEBEB"/>
                </a:solidFill>
                <a:latin typeface="Times New Roman" panose="02020603050405020304" pitchFamily="18" charset="0"/>
                <a:cs typeface="Times New Roman" panose="02020603050405020304" pitchFamily="18" charset="0"/>
              </a:rPr>
            </a:br>
            <a:r>
              <a:rPr lang="en-US" dirty="0">
                <a:solidFill>
                  <a:srgbClr val="EBEBEB"/>
                </a:solidFill>
                <a:latin typeface="Times New Roman" panose="02020603050405020304" pitchFamily="18" charset="0"/>
                <a:cs typeface="Times New Roman" panose="02020603050405020304" pitchFamily="18" charset="0"/>
              </a:rPr>
              <a:t>So Far...</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2"/>
          <a:srcRect l="42001" r="5552" b="-2"/>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Tree>
    <p:extLst>
      <p:ext uri="{BB962C8B-B14F-4D97-AF65-F5344CB8AC3E}">
        <p14:creationId xmlns:p14="http://schemas.microsoft.com/office/powerpoint/2010/main" val="5340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4" name="Picture 6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5" name="Oval 6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6" name="Picture 6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8" name="Rectangle 6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B7A93C-6E3C-38AA-C51B-DA8E68EF3751}"/>
              </a:ext>
            </a:extLst>
          </p:cNvPr>
          <p:cNvSpPr>
            <a:spLocks noGrp="1"/>
          </p:cNvSpPr>
          <p:nvPr>
            <p:ph type="ctrTitle"/>
          </p:nvPr>
        </p:nvSpPr>
        <p:spPr>
          <a:xfrm>
            <a:off x="650669" y="629266"/>
            <a:ext cx="3084424" cy="827575"/>
          </a:xfrm>
        </p:spPr>
        <p:txBody>
          <a:bodyPr vert="horz" lIns="91440" tIns="45720" rIns="91440" bIns="45720" rtlCol="0" anchor="t">
            <a:normAutofit/>
          </a:bodyPr>
          <a:lstStyle/>
          <a:p>
            <a:r>
              <a:rPr lang="en-US" sz="4200" dirty="0">
                <a:latin typeface="Times New Roman" panose="02020603050405020304" pitchFamily="18" charset="0"/>
                <a:cs typeface="Times New Roman" panose="02020603050405020304" pitchFamily="18" charset="0"/>
              </a:rPr>
              <a:t>Motivation</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7"/>
          <a:srcRect l="41037" r="4588" b="-2"/>
          <a:stretch/>
        </p:blipFill>
        <p:spPr>
          <a:xfrm>
            <a:off x="7548152" y="10"/>
            <a:ext cx="4646658" cy="6857990"/>
          </a:xfrm>
          <a:prstGeom prst="rect">
            <a:avLst/>
          </a:prstGeom>
        </p:spPr>
      </p:pic>
      <p:sp>
        <p:nvSpPr>
          <p:cNvPr id="69" name="Rectangle 68">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AB7AA191-FF0B-9E5D-C0B3-42045AA5516C}"/>
              </a:ext>
            </a:extLst>
          </p:cNvPr>
          <p:cNvSpPr>
            <a:spLocks noGrp="1"/>
          </p:cNvSpPr>
          <p:nvPr>
            <p:ph type="subTitle" idx="1"/>
          </p:nvPr>
        </p:nvSpPr>
        <p:spPr>
          <a:xfrm>
            <a:off x="650668" y="1676400"/>
            <a:ext cx="6249784" cy="4188315"/>
          </a:xfrm>
        </p:spPr>
        <p:txBody>
          <a:bodyPr vert="horz" lIns="91440" tIns="45720" rIns="91440" bIns="45720" rtlCol="0">
            <a:normAutofit/>
          </a:bodyPr>
          <a:lstStyle/>
          <a:p>
            <a:pPr marL="285750" indent="-285750">
              <a:lnSpc>
                <a:spcPct val="90000"/>
              </a:lnSpc>
              <a:buFont typeface="Wingdings 3" charset="2"/>
              <a:buChar char=""/>
            </a:pPr>
            <a:r>
              <a:rPr lang="en-US" sz="1800" cap="none" dirty="0">
                <a:solidFill>
                  <a:schemeClr val="tx1"/>
                </a:solidFill>
                <a:effectLst/>
                <a:latin typeface="Times New Roman" panose="02020603050405020304" pitchFamily="18" charset="0"/>
                <a:cs typeface="Times New Roman" panose="02020603050405020304" pitchFamily="18" charset="0"/>
              </a:rPr>
              <a:t>I have used myspace in late 2000s. It certainly vanished from pop agenda, from the limited online eyesight.</a:t>
            </a:r>
          </a:p>
          <a:p>
            <a:pPr>
              <a:lnSpc>
                <a:spcPct val="90000"/>
              </a:lnSpc>
            </a:pPr>
            <a:endParaRPr lang="en-US" sz="1800" cap="none" dirty="0">
              <a:solidFill>
                <a:schemeClr val="tx1"/>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r>
              <a:rPr lang="en-US" sz="1800" dirty="0">
                <a:solidFill>
                  <a:schemeClr val="tx1"/>
                </a:solidFill>
                <a:latin typeface="Times New Roman" panose="02020603050405020304" pitchFamily="18" charset="0"/>
                <a:cs typeface="Times New Roman" panose="02020603050405020304" pitchFamily="18" charset="0"/>
              </a:rPr>
              <a:t>  </a:t>
            </a:r>
            <a:r>
              <a:rPr lang="en-US" sz="1800" cap="none" dirty="0">
                <a:solidFill>
                  <a:schemeClr val="tx1"/>
                </a:solidFill>
                <a:latin typeface="Times New Roman" panose="02020603050405020304" pitchFamily="18" charset="0"/>
                <a:cs typeface="Times New Roman" panose="02020603050405020304" pitchFamily="18" charset="0"/>
              </a:rPr>
              <a:t>It didn’t feel much, no jerks perceived.</a:t>
            </a:r>
          </a:p>
          <a:p>
            <a:pPr>
              <a:lnSpc>
                <a:spcPct val="90000"/>
              </a:lnSpc>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nSpc>
                <a:spcPct val="90000"/>
              </a:lnSpc>
              <a:buFont typeface="Wingdings 3" charset="2"/>
              <a:buChar char=""/>
            </a:pPr>
            <a:r>
              <a:rPr lang="en-US" sz="1800" cap="none" dirty="0">
                <a:solidFill>
                  <a:schemeClr val="tx1"/>
                </a:solidFill>
                <a:effectLst/>
                <a:latin typeface="Times New Roman" panose="02020603050405020304" pitchFamily="18" charset="0"/>
                <a:cs typeface="Times New Roman" panose="02020603050405020304" pitchFamily="18" charset="0"/>
              </a:rPr>
              <a:t>Cut to 2021 – I was doing a preparation and recapitulation course for engineers from a now well know Indian online academy. While talking about load balancers and all the instructor mentioned the issue of myspace. That’s when I came to know the interesting case story that myspace is.</a:t>
            </a:r>
          </a:p>
        </p:txBody>
      </p:sp>
    </p:spTree>
    <p:extLst>
      <p:ext uri="{BB962C8B-B14F-4D97-AF65-F5344CB8AC3E}">
        <p14:creationId xmlns:p14="http://schemas.microsoft.com/office/powerpoint/2010/main" val="134615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557260" y="1811690"/>
            <a:ext cx="4166510" cy="3627596"/>
          </a:xfrm>
        </p:spPr>
        <p:txBody>
          <a:bodyPr>
            <a:normAutofit/>
          </a:bodyPr>
          <a:lstStyle/>
          <a:p>
            <a:pPr algn="ctr">
              <a:lnSpc>
                <a:spcPct val="90000"/>
              </a:lnSpc>
            </a:pPr>
            <a:r>
              <a:rPr lang="en-US" sz="2800" dirty="0">
                <a:solidFill>
                  <a:srgbClr val="EBEBEB"/>
                </a:solidFill>
                <a:latin typeface="Times New Roman" panose="02020603050405020304" pitchFamily="18" charset="0"/>
                <a:cs typeface="Times New Roman" panose="02020603050405020304" pitchFamily="18" charset="0"/>
              </a:rPr>
              <a:t>The Journey Of</a:t>
            </a:r>
            <a:br>
              <a:rPr lang="en-US" sz="2800" dirty="0">
                <a:solidFill>
                  <a:srgbClr val="EBEBEB"/>
                </a:solidFill>
                <a:latin typeface="Times New Roman" panose="02020603050405020304" pitchFamily="18" charset="0"/>
                <a:cs typeface="Times New Roman" panose="02020603050405020304" pitchFamily="18" charset="0"/>
              </a:rPr>
            </a:br>
            <a:br>
              <a:rPr lang="en-US" sz="2800" dirty="0">
                <a:solidFill>
                  <a:srgbClr val="EBEBEB"/>
                </a:solidFill>
                <a:latin typeface="Times New Roman" panose="02020603050405020304" pitchFamily="18" charset="0"/>
                <a:cs typeface="Times New Roman" panose="02020603050405020304" pitchFamily="18" charset="0"/>
              </a:rPr>
            </a:br>
            <a:r>
              <a:rPr lang="en-US" sz="2800" dirty="0">
                <a:solidFill>
                  <a:srgbClr val="EBEBEB"/>
                </a:solidFill>
                <a:latin typeface="Times New Roman" panose="02020603050405020304" pitchFamily="18" charset="0"/>
                <a:cs typeface="Times New Roman" panose="02020603050405020304" pitchFamily="18" charset="0"/>
              </a:rPr>
              <a:t>MySpace</a:t>
            </a:r>
            <a:br>
              <a:rPr lang="en-US" sz="2800" dirty="0">
                <a:solidFill>
                  <a:srgbClr val="EBEBEB"/>
                </a:solidFill>
                <a:latin typeface="Times New Roman" panose="02020603050405020304" pitchFamily="18" charset="0"/>
                <a:cs typeface="Times New Roman" panose="02020603050405020304" pitchFamily="18" charset="0"/>
              </a:rPr>
            </a:br>
            <a:br>
              <a:rPr lang="en-US" sz="2800" dirty="0">
                <a:solidFill>
                  <a:srgbClr val="EBEBEB"/>
                </a:solidFill>
                <a:latin typeface="Times New Roman" panose="02020603050405020304" pitchFamily="18" charset="0"/>
                <a:cs typeface="Times New Roman" panose="02020603050405020304" pitchFamily="18" charset="0"/>
              </a:rPr>
            </a:br>
            <a:r>
              <a:rPr lang="en-US" sz="2800" dirty="0">
                <a:solidFill>
                  <a:srgbClr val="EBEBEB"/>
                </a:solidFill>
                <a:latin typeface="Times New Roman" panose="02020603050405020304" pitchFamily="18" charset="0"/>
                <a:cs typeface="Times New Roman" panose="02020603050405020304" pitchFamily="18" charset="0"/>
              </a:rPr>
              <a:t>Through Its Logos</a:t>
            </a:r>
            <a:br>
              <a:rPr lang="en-US" sz="2800" dirty="0">
                <a:solidFill>
                  <a:srgbClr val="EBEBEB"/>
                </a:solidFill>
                <a:latin typeface="Times New Roman" panose="02020603050405020304" pitchFamily="18" charset="0"/>
                <a:cs typeface="Times New Roman" panose="02020603050405020304" pitchFamily="18" charset="0"/>
              </a:rPr>
            </a:br>
            <a:br>
              <a:rPr lang="en-US" sz="2800" dirty="0">
                <a:solidFill>
                  <a:srgbClr val="EBEBEB"/>
                </a:solidFill>
                <a:latin typeface="Times New Roman" panose="02020603050405020304" pitchFamily="18" charset="0"/>
                <a:cs typeface="Times New Roman" panose="02020603050405020304" pitchFamily="18" charset="0"/>
              </a:rPr>
            </a:br>
            <a:r>
              <a:rPr lang="en-US" sz="2800" dirty="0">
                <a:solidFill>
                  <a:srgbClr val="EBEBEB"/>
                </a:solidFill>
                <a:latin typeface="Times New Roman" panose="02020603050405020304" pitchFamily="18" charset="0"/>
                <a:cs typeface="Times New Roman" panose="02020603050405020304" pitchFamily="18" charset="0"/>
              </a:rPr>
              <a:t>Over The Years</a:t>
            </a:r>
          </a:p>
        </p:txBody>
      </p:sp>
      <p:sp>
        <p:nvSpPr>
          <p:cNvPr id="3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3" name="Freeform: Shape 3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35" name="Rectangle 3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1CCF5C50-389F-D7AC-95BF-058E46E67E23}"/>
              </a:ext>
            </a:extLst>
          </p:cNvPr>
          <p:cNvSpPr txBox="1"/>
          <p:nvPr/>
        </p:nvSpPr>
        <p:spPr>
          <a:xfrm>
            <a:off x="5006898" y="3256156"/>
            <a:ext cx="184731" cy="369332"/>
          </a:xfrm>
          <a:prstGeom prst="rect">
            <a:avLst/>
          </a:prstGeom>
          <a:noFill/>
        </p:spPr>
        <p:txBody>
          <a:bodyPr wrap="none" rtlCol="0">
            <a:spAutoFit/>
          </a:bodyPr>
          <a:lstStyle/>
          <a:p>
            <a:endParaRPr lang="en-US" dirty="0"/>
          </a:p>
        </p:txBody>
      </p:sp>
      <p:grpSp>
        <p:nvGrpSpPr>
          <p:cNvPr id="6" name="Group 5">
            <a:extLst>
              <a:ext uri="{FF2B5EF4-FFF2-40B4-BE49-F238E27FC236}">
                <a16:creationId xmlns:a16="http://schemas.microsoft.com/office/drawing/2014/main" id="{E9399586-674D-6DDB-61BF-6CF39C4C7427}"/>
              </a:ext>
            </a:extLst>
          </p:cNvPr>
          <p:cNvGrpSpPr/>
          <p:nvPr/>
        </p:nvGrpSpPr>
        <p:grpSpPr>
          <a:xfrm>
            <a:off x="6093992" y="1741901"/>
            <a:ext cx="5449888" cy="3374193"/>
            <a:chOff x="1411145" y="541986"/>
            <a:chExt cx="9153548" cy="4683479"/>
          </a:xfrm>
        </p:grpSpPr>
        <p:pic>
          <p:nvPicPr>
            <p:cNvPr id="8" name="Picture 7" descr="A black and white logo&#10;&#10;Description automatically generated">
              <a:extLst>
                <a:ext uri="{FF2B5EF4-FFF2-40B4-BE49-F238E27FC236}">
                  <a16:creationId xmlns:a16="http://schemas.microsoft.com/office/drawing/2014/main" id="{ECD7F882-DD84-3D77-1611-19AFB7832BBB}"/>
                </a:ext>
              </a:extLst>
            </p:cNvPr>
            <p:cNvPicPr>
              <a:picLocks noChangeAspect="1"/>
            </p:cNvPicPr>
            <p:nvPr/>
          </p:nvPicPr>
          <p:blipFill>
            <a:blip r:embed="rId2"/>
            <a:stretch>
              <a:fillRect/>
            </a:stretch>
          </p:blipFill>
          <p:spPr>
            <a:xfrm>
              <a:off x="6892876" y="4362566"/>
              <a:ext cx="3671817" cy="862899"/>
            </a:xfrm>
            <a:prstGeom prst="rect">
              <a:avLst/>
            </a:prstGeom>
            <a:ln>
              <a:solidFill>
                <a:schemeClr val="tx1"/>
              </a:solidFill>
            </a:ln>
          </p:spPr>
        </p:pic>
        <p:pic>
          <p:nvPicPr>
            <p:cNvPr id="9" name="Picture 8" descr="A black and white logo&#10;&#10;Description automatically generated">
              <a:extLst>
                <a:ext uri="{FF2B5EF4-FFF2-40B4-BE49-F238E27FC236}">
                  <a16:creationId xmlns:a16="http://schemas.microsoft.com/office/drawing/2014/main" id="{90921A67-912B-2DF6-C415-FDA3FCEBF907}"/>
                </a:ext>
              </a:extLst>
            </p:cNvPr>
            <p:cNvPicPr>
              <a:picLocks noChangeAspect="1"/>
            </p:cNvPicPr>
            <p:nvPr/>
          </p:nvPicPr>
          <p:blipFill rotWithShape="1">
            <a:blip r:embed="rId3"/>
            <a:srcRect l="1170" t="8296" b="6732"/>
            <a:stretch/>
          </p:blipFill>
          <p:spPr>
            <a:xfrm>
              <a:off x="1411145" y="3299810"/>
              <a:ext cx="3552119" cy="917682"/>
            </a:xfrm>
            <a:prstGeom prst="rect">
              <a:avLst/>
            </a:prstGeom>
            <a:ln>
              <a:solidFill>
                <a:schemeClr val="tx1"/>
              </a:solidFill>
            </a:ln>
          </p:spPr>
        </p:pic>
        <p:pic>
          <p:nvPicPr>
            <p:cNvPr id="10" name="Picture 9" descr="A black text on a white background&#10;&#10;Description automatically generated">
              <a:extLst>
                <a:ext uri="{FF2B5EF4-FFF2-40B4-BE49-F238E27FC236}">
                  <a16:creationId xmlns:a16="http://schemas.microsoft.com/office/drawing/2014/main" id="{04E341DA-4E25-B852-C900-7A28FE9404E0}"/>
                </a:ext>
              </a:extLst>
            </p:cNvPr>
            <p:cNvPicPr>
              <a:picLocks noChangeAspect="1"/>
            </p:cNvPicPr>
            <p:nvPr/>
          </p:nvPicPr>
          <p:blipFill>
            <a:blip r:embed="rId4"/>
            <a:stretch>
              <a:fillRect/>
            </a:stretch>
          </p:blipFill>
          <p:spPr>
            <a:xfrm>
              <a:off x="7186689" y="1991968"/>
              <a:ext cx="3084193" cy="997603"/>
            </a:xfrm>
            <a:prstGeom prst="rect">
              <a:avLst/>
            </a:prstGeom>
            <a:ln>
              <a:solidFill>
                <a:schemeClr val="tx1"/>
              </a:solidFill>
            </a:ln>
          </p:spPr>
        </p:pic>
        <p:pic>
          <p:nvPicPr>
            <p:cNvPr id="11" name="Picture 10" descr="A close-up of a logo&#10;&#10;Description automatically generated">
              <a:extLst>
                <a:ext uri="{FF2B5EF4-FFF2-40B4-BE49-F238E27FC236}">
                  <a16:creationId xmlns:a16="http://schemas.microsoft.com/office/drawing/2014/main" id="{5952DCE5-60CB-09CA-17AB-A8E4A1719F7F}"/>
                </a:ext>
              </a:extLst>
            </p:cNvPr>
            <p:cNvPicPr>
              <a:picLocks noChangeAspect="1"/>
            </p:cNvPicPr>
            <p:nvPr/>
          </p:nvPicPr>
          <p:blipFill rotWithShape="1">
            <a:blip r:embed="rId5"/>
            <a:srcRect b="9365"/>
            <a:stretch/>
          </p:blipFill>
          <p:spPr>
            <a:xfrm>
              <a:off x="1411145" y="828948"/>
              <a:ext cx="3594167" cy="917681"/>
            </a:xfrm>
            <a:prstGeom prst="rect">
              <a:avLst/>
            </a:prstGeom>
            <a:ln>
              <a:solidFill>
                <a:schemeClr val="tx1"/>
              </a:solidFill>
            </a:ln>
          </p:spPr>
        </p:pic>
        <p:sp>
          <p:nvSpPr>
            <p:cNvPr id="12" name="Bent Arrow 11">
              <a:extLst>
                <a:ext uri="{FF2B5EF4-FFF2-40B4-BE49-F238E27FC236}">
                  <a16:creationId xmlns:a16="http://schemas.microsoft.com/office/drawing/2014/main" id="{54840559-176E-CE0B-3AEF-E913CDAD032D}"/>
                </a:ext>
              </a:extLst>
            </p:cNvPr>
            <p:cNvSpPr/>
            <p:nvPr/>
          </p:nvSpPr>
          <p:spPr>
            <a:xfrm rot="5400000">
              <a:off x="6658404" y="-482401"/>
              <a:ext cx="862900" cy="4169083"/>
            </a:xfrm>
            <a:prstGeom prst="ben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3" name="Bent Arrow 12">
              <a:extLst>
                <a:ext uri="{FF2B5EF4-FFF2-40B4-BE49-F238E27FC236}">
                  <a16:creationId xmlns:a16="http://schemas.microsoft.com/office/drawing/2014/main" id="{CFEE4A91-B5A3-DC59-21B9-19FEDD86EEFF}"/>
                </a:ext>
              </a:extLst>
            </p:cNvPr>
            <p:cNvSpPr/>
            <p:nvPr/>
          </p:nvSpPr>
          <p:spPr>
            <a:xfrm rot="16200000" flipH="1">
              <a:off x="4608679" y="721799"/>
              <a:ext cx="862900" cy="4293124"/>
            </a:xfrm>
            <a:prstGeom prst="ben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4" name="Bent Arrow 13">
              <a:extLst>
                <a:ext uri="{FF2B5EF4-FFF2-40B4-BE49-F238E27FC236}">
                  <a16:creationId xmlns:a16="http://schemas.microsoft.com/office/drawing/2014/main" id="{1377B6E6-57FE-4897-B9FA-0136DA282BAA}"/>
                </a:ext>
              </a:extLst>
            </p:cNvPr>
            <p:cNvSpPr/>
            <p:nvPr/>
          </p:nvSpPr>
          <p:spPr>
            <a:xfrm rot="5400000">
              <a:off x="6678376" y="1949721"/>
              <a:ext cx="862900" cy="4293124"/>
            </a:xfrm>
            <a:prstGeom prst="ben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endParaRPr>
            </a:p>
          </p:txBody>
        </p:sp>
        <p:sp>
          <p:nvSpPr>
            <p:cNvPr id="15" name="TextBox 14">
              <a:extLst>
                <a:ext uri="{FF2B5EF4-FFF2-40B4-BE49-F238E27FC236}">
                  <a16:creationId xmlns:a16="http://schemas.microsoft.com/office/drawing/2014/main" id="{3D389D60-20CA-C3EF-38DE-5B5FAF854426}"/>
                </a:ext>
              </a:extLst>
            </p:cNvPr>
            <p:cNvSpPr txBox="1"/>
            <p:nvPr/>
          </p:nvSpPr>
          <p:spPr>
            <a:xfrm>
              <a:off x="2835249" y="541986"/>
              <a:ext cx="745957" cy="369332"/>
            </a:xfrm>
            <a:prstGeom prst="rect">
              <a:avLst/>
            </a:prstGeom>
            <a:noFill/>
          </p:spPr>
          <p:txBody>
            <a:bodyPr wrap="square" rtlCol="0">
              <a:spAutoFit/>
            </a:bodyPr>
            <a:lstStyle/>
            <a:p>
              <a:pPr defTabSz="310896">
                <a:spcAft>
                  <a:spcPts val="600"/>
                </a:spcAft>
              </a:pPr>
              <a:r>
                <a:rPr lang="en-US" sz="1224" kern="1200">
                  <a:solidFill>
                    <a:schemeClr val="tx1"/>
                  </a:solidFill>
                  <a:latin typeface="Times New Roman" panose="02020603050405020304" pitchFamily="18" charset="0"/>
                  <a:ea typeface="+mn-ea"/>
                  <a:cs typeface="Times New Roman" panose="02020603050405020304" pitchFamily="18" charset="0"/>
                </a:rPr>
                <a:t>2003</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1259C7E-AA4D-C289-C8F1-6486DCC8A1FC}"/>
                </a:ext>
              </a:extLst>
            </p:cNvPr>
            <p:cNvSpPr txBox="1"/>
            <p:nvPr/>
          </p:nvSpPr>
          <p:spPr>
            <a:xfrm>
              <a:off x="9298434" y="1681727"/>
              <a:ext cx="745957" cy="369332"/>
            </a:xfrm>
            <a:prstGeom prst="rect">
              <a:avLst/>
            </a:prstGeom>
            <a:noFill/>
          </p:spPr>
          <p:txBody>
            <a:bodyPr wrap="square" rtlCol="0">
              <a:spAutoFit/>
            </a:bodyPr>
            <a:lstStyle/>
            <a:p>
              <a:pPr defTabSz="310896">
                <a:spcAft>
                  <a:spcPts val="600"/>
                </a:spcAft>
              </a:pPr>
              <a:r>
                <a:rPr lang="en-US" sz="1224" kern="1200">
                  <a:solidFill>
                    <a:schemeClr val="tx1"/>
                  </a:solidFill>
                  <a:latin typeface="Times New Roman" panose="02020603050405020304" pitchFamily="18" charset="0"/>
                  <a:ea typeface="+mn-ea"/>
                  <a:cs typeface="Times New Roman" panose="02020603050405020304" pitchFamily="18" charset="0"/>
                </a:rPr>
                <a:t>2004</a:t>
              </a:r>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FB43FB6-B220-F5C4-A6A4-57B0391818D8}"/>
                </a:ext>
              </a:extLst>
            </p:cNvPr>
            <p:cNvSpPr txBox="1"/>
            <p:nvPr/>
          </p:nvSpPr>
          <p:spPr>
            <a:xfrm>
              <a:off x="1779378" y="2924184"/>
              <a:ext cx="745957" cy="369332"/>
            </a:xfrm>
            <a:prstGeom prst="rect">
              <a:avLst/>
            </a:prstGeom>
            <a:noFill/>
          </p:spPr>
          <p:txBody>
            <a:bodyPr wrap="square" rtlCol="0">
              <a:spAutoFit/>
            </a:bodyPr>
            <a:lstStyle/>
            <a:p>
              <a:pPr defTabSz="310896">
                <a:spcAft>
                  <a:spcPts val="600"/>
                </a:spcAft>
              </a:pPr>
              <a:r>
                <a:rPr lang="en-US" sz="1224" kern="1200">
                  <a:solidFill>
                    <a:schemeClr val="tx1"/>
                  </a:solidFill>
                  <a:latin typeface="Times New Roman" panose="02020603050405020304" pitchFamily="18" charset="0"/>
                  <a:ea typeface="+mn-ea"/>
                  <a:cs typeface="Times New Roman" panose="02020603050405020304" pitchFamily="18" charset="0"/>
                </a:rPr>
                <a:t>2010</a:t>
              </a:r>
              <a:endParaRPr lang="en-US">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A343788-B614-77D9-3ADF-164A8C95EE2D}"/>
                </a:ext>
              </a:extLst>
            </p:cNvPr>
            <p:cNvSpPr txBox="1"/>
            <p:nvPr/>
          </p:nvSpPr>
          <p:spPr>
            <a:xfrm>
              <a:off x="9298433" y="4032826"/>
              <a:ext cx="745957" cy="369332"/>
            </a:xfrm>
            <a:prstGeom prst="rect">
              <a:avLst/>
            </a:prstGeom>
            <a:noFill/>
          </p:spPr>
          <p:txBody>
            <a:bodyPr wrap="square" rtlCol="0">
              <a:spAutoFit/>
            </a:bodyPr>
            <a:lstStyle/>
            <a:p>
              <a:pPr defTabSz="310896">
                <a:spcAft>
                  <a:spcPts val="600"/>
                </a:spcAft>
              </a:pPr>
              <a:r>
                <a:rPr lang="en-US" sz="1224" kern="1200">
                  <a:solidFill>
                    <a:schemeClr val="tx1"/>
                  </a:solidFill>
                  <a:latin typeface="Times New Roman" panose="02020603050405020304" pitchFamily="18" charset="0"/>
                  <a:ea typeface="+mn-ea"/>
                  <a:cs typeface="Times New Roman" panose="02020603050405020304" pitchFamily="18" charset="0"/>
                </a:rPr>
                <a:t>2012</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3560704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232475" y="629266"/>
            <a:ext cx="6996280" cy="1622321"/>
          </a:xfrm>
        </p:spPr>
        <p:txBody>
          <a:bodyPr>
            <a:normAutofit/>
          </a:bodyPr>
          <a:lstStyle/>
          <a:p>
            <a:r>
              <a:rPr lang="en-US" dirty="0">
                <a:solidFill>
                  <a:srgbClr val="EBEBEB"/>
                </a:solidFill>
                <a:latin typeface="Times New Roman" panose="02020603050405020304" pitchFamily="18" charset="0"/>
                <a:cs typeface="Times New Roman" panose="02020603050405020304" pitchFamily="18" charset="0"/>
              </a:rPr>
              <a:t>A Brief History: The In-Thing Of The 2000s</a:t>
            </a:r>
          </a:p>
        </p:txBody>
      </p:sp>
      <p:sp>
        <p:nvSpPr>
          <p:cNvPr id="6" name="Content Placeholder 5">
            <a:extLst>
              <a:ext uri="{FF2B5EF4-FFF2-40B4-BE49-F238E27FC236}">
                <a16:creationId xmlns:a16="http://schemas.microsoft.com/office/drawing/2014/main" id="{99BC63F5-CBB8-2513-65CE-E2C5EEC4E20F}"/>
              </a:ext>
            </a:extLst>
          </p:cNvPr>
          <p:cNvSpPr>
            <a:spLocks noGrp="1"/>
          </p:cNvSpPr>
          <p:nvPr>
            <p:ph idx="1"/>
          </p:nvPr>
        </p:nvSpPr>
        <p:spPr>
          <a:xfrm>
            <a:off x="340964" y="2438400"/>
            <a:ext cx="6496156" cy="3785419"/>
          </a:xfrm>
        </p:spPr>
        <p:txBody>
          <a:bodyPr>
            <a:normAutofit/>
          </a:bodyPr>
          <a:lstStyle/>
          <a:p>
            <a:pPr marL="0" indent="0">
              <a:lnSpc>
                <a:spcPct val="150000"/>
              </a:lnSpc>
              <a:buNone/>
            </a:pPr>
            <a:r>
              <a:rPr lang="en-US" sz="1800" dirty="0">
                <a:solidFill>
                  <a:srgbClr val="FFFFFF"/>
                </a:solidFill>
                <a:latin typeface="Times New Roman" panose="02020603050405020304" pitchFamily="18" charset="0"/>
                <a:cs typeface="Times New Roman" panose="02020603050405020304" pitchFamily="18" charset="0"/>
              </a:rPr>
              <a:t>Like it has been said earlier the rise of MySpace can be attributed to timing and accessibility. The platform was launched in 2003 and was one of the first social media sites. MySpace offered a service that was non-restrictive, it let users customize their own pages, and also added new features based on user demand. It attracted a lot of creative people and allowed brands and users to interact with each other as a sort of precursor to modern-day influencers.</a:t>
            </a:r>
          </a:p>
          <a:p>
            <a:pPr marL="0" indent="0">
              <a:buNone/>
            </a:pPr>
            <a:endParaRPr lang="en-US" dirty="0">
              <a:solidFill>
                <a:srgbClr val="FFFFFF"/>
              </a:solidFill>
            </a:endParaRPr>
          </a:p>
        </p:txBody>
      </p:sp>
      <p:sp>
        <p:nvSpPr>
          <p:cNvPr id="3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3"/>
          <a:srcRect l="39185" r="273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91706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648929" y="629266"/>
            <a:ext cx="6256423" cy="1641987"/>
          </a:xfrm>
        </p:spPr>
        <p:txBody>
          <a:bodyPr>
            <a:normAutofit/>
          </a:bodyPr>
          <a:lstStyle/>
          <a:p>
            <a:r>
              <a:rPr lang="en-US">
                <a:latin typeface="Times New Roman" panose="02020603050405020304" pitchFamily="18" charset="0"/>
                <a:cs typeface="Times New Roman" panose="02020603050405020304" pitchFamily="18" charset="0"/>
              </a:rPr>
              <a:t>Some More Brief History...</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3"/>
          <a:srcRect l="39830" r="3382" b="-2"/>
          <a:stretch/>
        </p:blipFill>
        <p:spPr>
          <a:xfrm>
            <a:off x="7554139" y="609601"/>
            <a:ext cx="3990160" cy="5638797"/>
          </a:xfrm>
          <a:prstGeom prst="rect">
            <a:avLst/>
          </a:prstGeom>
          <a:effectLst>
            <a:outerShdw blurRad="50800" dist="38100" dir="5400000" algn="t" rotWithShape="0">
              <a:prstClr val="black">
                <a:alpha val="43000"/>
              </a:prstClr>
            </a:outerShdw>
          </a:effectLst>
        </p:spPr>
      </p:pic>
      <p:sp>
        <p:nvSpPr>
          <p:cNvPr id="36" name="Rectangle 35">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CAAB32D7-3395-9BD6-92C6-68AABBEFCE2C}"/>
              </a:ext>
            </a:extLst>
          </p:cNvPr>
          <p:cNvSpPr>
            <a:spLocks noGrp="1"/>
          </p:cNvSpPr>
          <p:nvPr>
            <p:ph idx="1"/>
          </p:nvPr>
        </p:nvSpPr>
        <p:spPr>
          <a:xfrm>
            <a:off x="647700" y="2438401"/>
            <a:ext cx="6258737" cy="3809998"/>
          </a:xfrm>
        </p:spPr>
        <p:txBody>
          <a:bodyPr>
            <a:normAutofit/>
          </a:bodyPr>
          <a:lstStyle/>
          <a:p>
            <a:pPr>
              <a:lnSpc>
                <a:spcPct val="90000"/>
              </a:lnSpc>
            </a:pPr>
            <a:r>
              <a:rPr lang="en-US" sz="1700">
                <a:latin typeface="Times New Roman" panose="02020603050405020304" pitchFamily="18" charset="0"/>
                <a:cs typeface="Times New Roman" panose="02020603050405020304" pitchFamily="18" charset="0"/>
              </a:rPr>
              <a:t>MySpace was launched in 2003 and was one of the first social media sites.</a:t>
            </a:r>
          </a:p>
          <a:p>
            <a:pPr>
              <a:lnSpc>
                <a:spcPct val="90000"/>
              </a:lnSpc>
            </a:pPr>
            <a:r>
              <a:rPr lang="en-US" sz="1700">
                <a:latin typeface="Times New Roman" panose="02020603050405020304" pitchFamily="18" charset="0"/>
                <a:cs typeface="Times New Roman" panose="02020603050405020304" pitchFamily="18" charset="0"/>
              </a:rPr>
              <a:t>MySpace was the biggest social network site online during the mid-to-late 2000s, with over 75 million users a month at its peak.</a:t>
            </a:r>
          </a:p>
          <a:p>
            <a:pPr>
              <a:lnSpc>
                <a:spcPct val="90000"/>
              </a:lnSpc>
            </a:pPr>
            <a:r>
              <a:rPr lang="en-US" sz="1700">
                <a:latin typeface="Times New Roman" panose="02020603050405020304" pitchFamily="18" charset="0"/>
                <a:cs typeface="Times New Roman" panose="02020603050405020304" pitchFamily="18" charset="0"/>
              </a:rPr>
              <a:t>The rise of MySpace can be attributed to timing and accessibility. </a:t>
            </a:r>
          </a:p>
          <a:p>
            <a:pPr>
              <a:lnSpc>
                <a:spcPct val="90000"/>
              </a:lnSpc>
            </a:pPr>
            <a:r>
              <a:rPr lang="en-US" sz="1700">
                <a:latin typeface="Times New Roman" panose="02020603050405020304" pitchFamily="18" charset="0"/>
                <a:cs typeface="Times New Roman" panose="02020603050405020304" pitchFamily="18" charset="0"/>
              </a:rPr>
              <a:t>Unfortunately for MySpace, Facebook — with its innovative features like the ubiquitous newsfeed — overtook it and never looked back.</a:t>
            </a:r>
          </a:p>
          <a:p>
            <a:pPr>
              <a:lnSpc>
                <a:spcPct val="90000"/>
              </a:lnSpc>
            </a:pPr>
            <a:r>
              <a:rPr lang="en-US" sz="1700">
                <a:latin typeface="Times New Roman" panose="02020603050405020304" pitchFamily="18" charset="0"/>
                <a:cs typeface="Times New Roman" panose="02020603050405020304" pitchFamily="18" charset="0"/>
              </a:rPr>
              <a:t>But the demise of MySpace wasn't just down to Facebook being a superior service, though. It was also a result of mismanagement.</a:t>
            </a:r>
          </a:p>
          <a:p>
            <a:pPr>
              <a:lnSpc>
                <a:spcPct val="90000"/>
              </a:lnSpc>
            </a:pPr>
            <a:endParaRPr lang="en-US" sz="1700"/>
          </a:p>
        </p:txBody>
      </p:sp>
    </p:spTree>
    <p:extLst>
      <p:ext uri="{BB962C8B-B14F-4D97-AF65-F5344CB8AC3E}">
        <p14:creationId xmlns:p14="http://schemas.microsoft.com/office/powerpoint/2010/main" val="335497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3">
            <a:duotone>
              <a:prstClr val="black"/>
              <a:schemeClr val="accent5">
                <a:tint val="45000"/>
                <a:satMod val="400000"/>
              </a:schemeClr>
            </a:duotone>
            <a:alphaModFix amt="15000"/>
          </a:blip>
          <a:srcRect t="19290" b="10616"/>
          <a:stretch/>
        </p:blipFill>
        <p:spPr>
          <a:xfrm>
            <a:off x="20" y="-1"/>
            <a:ext cx="12191980" cy="6858000"/>
          </a:xfrm>
          <a:prstGeom prst="rect">
            <a:avLst/>
          </a:prstGeom>
        </p:spPr>
      </p:pic>
      <p:sp>
        <p:nvSpPr>
          <p:cNvPr id="2" name="Title 1">
            <a:extLst>
              <a:ext uri="{FF2B5EF4-FFF2-40B4-BE49-F238E27FC236}">
                <a16:creationId xmlns:a16="http://schemas.microsoft.com/office/drawing/2014/main" id="{46B7A93C-6E3C-38AA-C51B-DA8E68EF3751}"/>
              </a:ext>
            </a:extLst>
          </p:cNvPr>
          <p:cNvSpPr>
            <a:spLocks noGrp="1"/>
          </p:cNvSpPr>
          <p:nvPr>
            <p:ph type="title"/>
          </p:nvPr>
        </p:nvSpPr>
        <p:spPr>
          <a:xfrm>
            <a:off x="212157" y="100651"/>
            <a:ext cx="9404723" cy="1400530"/>
          </a:xfrm>
        </p:spPr>
        <p:txBody>
          <a:bodyPr>
            <a:normAutofit/>
          </a:bodyPr>
          <a:lstStyle/>
          <a:p>
            <a:r>
              <a:rPr lang="en-US" dirty="0">
                <a:latin typeface="Times New Roman" panose="02020603050405020304" pitchFamily="18" charset="0"/>
                <a:cs typeface="Times New Roman" panose="02020603050405020304" pitchFamily="18" charset="0"/>
              </a:rPr>
              <a:t>A Little More...: Acquisition? Boon Or Curse?</a:t>
            </a:r>
          </a:p>
        </p:txBody>
      </p:sp>
      <p:sp>
        <p:nvSpPr>
          <p:cNvPr id="39" name="Rectangle 3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46B72DBF-EBF9-E13C-A6DA-A5E4CC43A4E0}"/>
              </a:ext>
            </a:extLst>
          </p:cNvPr>
          <p:cNvSpPr>
            <a:spLocks noGrp="1"/>
          </p:cNvSpPr>
          <p:nvPr>
            <p:ph idx="1"/>
          </p:nvPr>
        </p:nvSpPr>
        <p:spPr>
          <a:xfrm>
            <a:off x="325464" y="1601833"/>
            <a:ext cx="11499744" cy="5031442"/>
          </a:xfrm>
        </p:spPr>
        <p:txBody>
          <a:bodyPr anchor="ctr">
            <a:normAutofit lnSpcReduction="10000"/>
          </a:bodyPr>
          <a:lstStyle/>
          <a:p>
            <a:pPr marL="0" indent="0">
              <a:lnSpc>
                <a:spcPct val="120000"/>
              </a:lnSpc>
              <a:buNone/>
            </a:pPr>
            <a:r>
              <a:rPr lang="en-US" sz="1800" dirty="0" err="1">
                <a:latin typeface="Times New Roman" panose="02020603050405020304" pitchFamily="18" charset="0"/>
                <a:cs typeface="Times New Roman" panose="02020603050405020304" pitchFamily="18" charset="0"/>
              </a:rPr>
              <a:t>MySpace's</a:t>
            </a:r>
            <a:r>
              <a:rPr lang="en-US" sz="1800" dirty="0">
                <a:latin typeface="Times New Roman" panose="02020603050405020304" pitchFamily="18" charset="0"/>
                <a:cs typeface="Times New Roman" panose="02020603050405020304" pitchFamily="18" charset="0"/>
              </a:rPr>
              <a:t> success caught the eye of the media conglomerate News Corporation, and it bought MySpace in 2005 for $580 million. Initially, New Corp reassured MySpace that nothing would change and that it would take a hands-off role, however, that increasingly proved not to be the case.</a:t>
            </a:r>
          </a:p>
          <a:p>
            <a:pPr marL="0" indent="0">
              <a:lnSpc>
                <a:spcPct val="120000"/>
              </a:lnSpc>
              <a:buNone/>
            </a:pPr>
            <a:endParaRPr lang="en-US" sz="1800" dirty="0">
              <a:latin typeface="Times New Roman" panose="02020603050405020304" pitchFamily="18" charset="0"/>
              <a:cs typeface="Times New Roman" panose="02020603050405020304" pitchFamily="18" charset="0"/>
            </a:endParaRPr>
          </a:p>
          <a:p>
            <a:pPr marL="0" indent="0">
              <a:lnSpc>
                <a:spcPct val="120000"/>
              </a:lnSpc>
              <a:buNone/>
            </a:pPr>
            <a:r>
              <a:rPr lang="en-US" sz="1800" dirty="0">
                <a:latin typeface="Times New Roman" panose="02020603050405020304" pitchFamily="18" charset="0"/>
                <a:cs typeface="Times New Roman" panose="02020603050405020304" pitchFamily="18" charset="0"/>
              </a:rPr>
              <a:t>A 2015 report by The Guardian quotes Sean Percival, former Vice President of Online Marketing at MySpace, as saying, “The reality was that as time went on, the corporate policies creeped in. The lawyers came in, the accountants. Everything came in. As opposed to being this nimble, fast-moving sports car, they started to become slow ... Politics, greed, all the horrible things that come with big corporations, slowly sort-of crept in.”</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MySpace’s</a:t>
            </a:r>
            <a:r>
              <a:rPr lang="en-US" sz="1800" dirty="0">
                <a:latin typeface="Times New Roman" panose="02020603050405020304" pitchFamily="18" charset="0"/>
                <a:cs typeface="Times New Roman" panose="02020603050405020304" pitchFamily="18" charset="0"/>
              </a:rPr>
              <a:t> purpose changed upon its acquisition. Now there was more pressure to drive revenue.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Deputy Editor of The Economist Tom Standage said in his book Writing on the Wall: Social Media — The First 2,000 Years that “Its new owner treated it as a media outlet rather than a technology platform and seemed more interested in maximizing advertising revenue than in fixing or improving the site’s underlying technology.”</a:t>
            </a:r>
          </a:p>
          <a:p>
            <a:pPr marL="0" indent="0">
              <a:lnSpc>
                <a:spcPct val="90000"/>
              </a:lnSpc>
              <a:buNone/>
            </a:pPr>
            <a:endParaRPr lang="en-US" sz="1600" dirty="0"/>
          </a:p>
        </p:txBody>
      </p:sp>
    </p:spTree>
    <p:extLst>
      <p:ext uri="{BB962C8B-B14F-4D97-AF65-F5344CB8AC3E}">
        <p14:creationId xmlns:p14="http://schemas.microsoft.com/office/powerpoint/2010/main" val="421712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0D9DCD-41CD-592D-24BE-3B682D4FA925}"/>
              </a:ext>
            </a:extLst>
          </p:cNvPr>
          <p:cNvSpPr>
            <a:spLocks noGrp="1"/>
          </p:cNvSpPr>
          <p:nvPr>
            <p:ph type="title"/>
          </p:nvPr>
        </p:nvSpPr>
        <p:spPr>
          <a:xfrm>
            <a:off x="137960" y="185736"/>
            <a:ext cx="6753494" cy="957264"/>
          </a:xfrm>
        </p:spPr>
        <p:txBody>
          <a:bodyPr>
            <a:normAutofit/>
          </a:bodyPr>
          <a:lstStyle/>
          <a:p>
            <a:r>
              <a:rPr lang="en-US" dirty="0">
                <a:latin typeface="Times New Roman" panose="02020603050405020304" pitchFamily="18" charset="0"/>
                <a:cs typeface="Times New Roman" panose="02020603050405020304" pitchFamily="18" charset="0"/>
              </a:rPr>
              <a:t>The Beginning Of The Fall</a:t>
            </a:r>
          </a:p>
        </p:txBody>
      </p:sp>
      <p:pic>
        <p:nvPicPr>
          <p:cNvPr id="4" name="Picture 3" descr="Falling autumn leaf">
            <a:extLst>
              <a:ext uri="{FF2B5EF4-FFF2-40B4-BE49-F238E27FC236}">
                <a16:creationId xmlns:a16="http://schemas.microsoft.com/office/drawing/2014/main" id="{DCBC279E-3636-8563-B2F0-526869DF1A66}"/>
              </a:ext>
            </a:extLst>
          </p:cNvPr>
          <p:cNvPicPr>
            <a:picLocks noChangeAspect="1"/>
          </p:cNvPicPr>
          <p:nvPr/>
        </p:nvPicPr>
        <p:blipFill rotWithShape="1">
          <a:blip r:embed="rId3"/>
          <a:srcRect l="41037" r="4588" b="-2"/>
          <a:stretch/>
        </p:blipFill>
        <p:spPr>
          <a:xfrm>
            <a:off x="7548152" y="10"/>
            <a:ext cx="4646658" cy="6857990"/>
          </a:xfrm>
          <a:prstGeom prst="rect">
            <a:avLst/>
          </a:prstGeom>
        </p:spPr>
      </p:pic>
      <p:sp>
        <p:nvSpPr>
          <p:cNvPr id="29" name="Rectangle 28">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46B72DBF-EBF9-E13C-A6DA-A5E4CC43A4E0}"/>
              </a:ext>
            </a:extLst>
          </p:cNvPr>
          <p:cNvSpPr>
            <a:spLocks noGrp="1"/>
          </p:cNvSpPr>
          <p:nvPr>
            <p:ph idx="1"/>
          </p:nvPr>
        </p:nvSpPr>
        <p:spPr>
          <a:xfrm>
            <a:off x="137960" y="1293542"/>
            <a:ext cx="7266450" cy="5452946"/>
          </a:xfrm>
        </p:spPr>
        <p:txBody>
          <a:bodyPr>
            <a:normAutofit lnSpcReduction="10000"/>
          </a:bodyPr>
          <a:lstStyle/>
          <a:p>
            <a:pPr marL="0" indent="0">
              <a:buNone/>
            </a:pPr>
            <a:r>
              <a:rPr lang="en-US" sz="1800" dirty="0">
                <a:latin typeface="Times New Roman" panose="02020603050405020304" pitchFamily="18" charset="0"/>
                <a:cs typeface="Times New Roman" panose="02020603050405020304" pitchFamily="18" charset="0"/>
              </a:rPr>
              <a:t>MySpace had an example upfront, Friendster predated it and was popular, but the popularity of Friendster waned as technical problems and a proliferation of ads eroded the trust between Friendster and users.</a:t>
            </a:r>
          </a:p>
          <a:p>
            <a:pPr marL="0" indent="0">
              <a:buNone/>
            </a:pPr>
            <a:r>
              <a:rPr lang="en-US" sz="1800" dirty="0">
                <a:latin typeface="Times New Roman" panose="02020603050405020304" pitchFamily="18" charset="0"/>
                <a:cs typeface="Times New Roman" panose="02020603050405020304" pitchFamily="18" charset="0"/>
              </a:rPr>
              <a:t>But that lesson from history up couldn’t save MySpace.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Result - MySpace became filled with intrusive ads, some led to dubious pages asking users to sign up for credit cards and other services. Money flowed of developer resources. To try and generate revenue to meet News Corp's unattainable targets created a chaotic situation. Ultimately, a failure to focus on the usability of the site and the needs of its community saw users leave for other platforms.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Despite multiple attempts to rebrand, MySpace has never since come close to what it once was. Eventually, News Corp sold MySpace to Time Inc in 2011 for an undisclosed amount, rumored to be $35 million. The website still exists today as a social media platform catered mainly to music, but it is much smaller in scale. Perhaps true to form, it had to apologize for losing 12 years of content during a server migration in 2019.</a:t>
            </a:r>
          </a:p>
          <a:p>
            <a:pPr marL="0" indent="0">
              <a:buNone/>
            </a:pPr>
            <a:endParaRPr lang="en-US" sz="1300" dirty="0">
              <a:latin typeface="Times New Roman" panose="02020603050405020304" pitchFamily="18" charset="0"/>
              <a:cs typeface="Times New Roman" panose="02020603050405020304" pitchFamily="18" charset="0"/>
            </a:endParaRPr>
          </a:p>
          <a:p>
            <a:pPr marL="0" indent="0">
              <a:lnSpc>
                <a:spcPct val="90000"/>
              </a:lnSpc>
              <a:buNone/>
            </a:pPr>
            <a:endParaRPr lang="en-US" sz="1300" dirty="0"/>
          </a:p>
        </p:txBody>
      </p:sp>
    </p:spTree>
    <p:extLst>
      <p:ext uri="{BB962C8B-B14F-4D97-AF65-F5344CB8AC3E}">
        <p14:creationId xmlns:p14="http://schemas.microsoft.com/office/powerpoint/2010/main" val="4166591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1042</TotalTime>
  <Words>1889</Words>
  <Application>Microsoft Macintosh PowerPoint</Application>
  <PresentationFormat>Widescreen</PresentationFormat>
  <Paragraphs>128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Century Gothic</vt:lpstr>
      <vt:lpstr>Times New Roman</vt:lpstr>
      <vt:lpstr>Wingdings</vt:lpstr>
      <vt:lpstr>Wingdings 3</vt:lpstr>
      <vt:lpstr>Ion</vt:lpstr>
      <vt:lpstr>PowerPoint Presentation</vt:lpstr>
      <vt:lpstr>The Rise And Fall Of MySpace  Venkata Praveen Mannepalli Rajdeep Bhattacharya  Course :- Advanced Database Systems  nstructor :- Prof. Barun Chandra  Course ID :- CSCI-6624-02  Session :- Fall 2023  </vt:lpstr>
      <vt:lpstr>The Story So Far...</vt:lpstr>
      <vt:lpstr>Motivation</vt:lpstr>
      <vt:lpstr>The Journey Of  MySpace  Through Its Logos  Over The Years</vt:lpstr>
      <vt:lpstr>A Brief History: The In-Thing Of The 2000s</vt:lpstr>
      <vt:lpstr>Some More Brief History...</vt:lpstr>
      <vt:lpstr>A Little More...: Acquisition? Boon Or Curse?</vt:lpstr>
      <vt:lpstr>The Beginning Of The Fall</vt:lpstr>
      <vt:lpstr>FALL OF MYSPACE</vt:lpstr>
      <vt:lpstr>Front-end and changes</vt:lpstr>
      <vt:lpstr>Why MySpace?  Fortunately for My Space, their launch took place exactly when the most popular social network, Friendster, restarted having performance issues.</vt:lpstr>
      <vt:lpstr> Why SQL Server?</vt:lpstr>
      <vt:lpstr>My Space Through Years..., </vt:lpstr>
      <vt:lpstr> Architecture</vt:lpstr>
      <vt:lpstr>Stable and Scalable… (Early stages)</vt:lpstr>
      <vt:lpstr>Partitioning </vt:lpstr>
      <vt:lpstr>2 Million Users...</vt:lpstr>
      <vt:lpstr>Storage Area Network(SAN) &amp; Partitioning</vt:lpstr>
      <vt:lpstr>Failure of Partitions (Increased Users) </vt:lpstr>
      <vt:lpstr>Service Broker</vt:lpstr>
      <vt:lpstr>Problems With Service Broker</vt:lpstr>
      <vt:lpstr>Present Day...</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FALL OF MYSPACE</dc:title>
  <dc:creator>Venkata Praveen</dc:creator>
  <cp:lastModifiedBy>Bhattacharya, Rajdeep</cp:lastModifiedBy>
  <cp:revision>34</cp:revision>
  <dcterms:created xsi:type="dcterms:W3CDTF">2023-11-29T19:31:39Z</dcterms:created>
  <dcterms:modified xsi:type="dcterms:W3CDTF">2023-11-30T15:20:28Z</dcterms:modified>
</cp:coreProperties>
</file>